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2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x="12192000" cy="6858000"/>
  <p:notesSz cx="6858000" cy="9144000"/>
  <p:embeddedFontLst>
    <p:embeddedFont>
      <p:font typeface="Helvetica Neue" panose="02000503000000020004" pitchFamily="2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g27aUvKOgTY56jSeiD1SlgSbbio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lyn.klarin.cars@uhr.se" initials="" lastIdx="1" clrIdx="0"/>
  <p:cmAuthor id="1" name="Licia Florio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9C93295-2D39-4639-A552-70849B2ED978}">
  <a:tblStyle styleId="{09C93295-2D39-4639-A552-70849B2ED978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6"/>
  </p:normalViewPr>
  <p:slideViewPr>
    <p:cSldViewPr snapToGrid="0" snapToObjects="1">
      <p:cViewPr varScale="1">
        <p:scale>
          <a:sx n="105" d="100"/>
          <a:sy n="105" d="100"/>
        </p:scale>
        <p:origin x="8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1.fntdata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customschemas.google.com/relationships/presentationmetadata" Target="meta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3.fntdata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2.fntdata"/><Relationship Id="rId35" Type="http://schemas.openxmlformats.org/officeDocument/2006/relationships/commentAuthors" Target="commentAuthors.xml"/><Relationship Id="rId8" Type="http://schemas.openxmlformats.org/officeDocument/2006/relationships/slide" Target="slides/slide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3-24T10:13:15.532" idx="1">
    <p:pos x="710" y="710"/>
    <p:text>Tack Leif! Bra att se upplägget för presentationen.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IHgt4rI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24T09:32:46.253" idx="1">
    <p:pos x="6118" y="0"/>
    <p:text>mention eIDAS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AIG9E2h8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Google Shape;6;n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1" name="Google Shape;28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3" name="Google Shape;37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9" name="Google Shape;37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85" name="Google Shape;385;p13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2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eduGAIN identifies the relationship between a student and the education/research </a:t>
            </a:r>
            <a:r>
              <a:rPr lang="en-GB" sz="1200" b="1" i="1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process</a:t>
            </a:r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3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96" name="Google Shape;396;p1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0" strike="noStrike">
                <a:latin typeface="Arial"/>
                <a:ea typeface="Arial"/>
                <a:cs typeface="Arial"/>
                <a:sym typeface="Arial"/>
              </a:rPr>
              <a:t>Licia 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7" name="Google Shape;397;p14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31" name="Google Shape;431;p1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0" strike="noStrike">
                <a:latin typeface="Arial"/>
                <a:ea typeface="Arial"/>
                <a:cs typeface="Arial"/>
                <a:sym typeface="Arial"/>
              </a:rPr>
              <a:t>All technical work is now in place - How do we make all this accessible to all institutions that participate in Erasmus+ programme ?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0" strike="noStrike">
                <a:latin typeface="Arial"/>
                <a:ea typeface="Arial"/>
                <a:cs typeface="Arial"/>
                <a:sym typeface="Arial"/>
              </a:rPr>
              <a:t>Over to christos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Google Shape;432;p15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1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5" name="Google Shape;45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ca64729f92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400" cy="400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ca64729f92_0_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gca64729f92_0_1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gca64729f92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400" cy="400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4" name="Google Shape;474;gca64729f92_0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gca64729f92_0_6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ca64729f9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400" cy="4008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ca64729f92_0_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gca64729f92_0_12:notes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88" name="Google Shape;488;p1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17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1" name="Google Shape;29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7" name="Google Shape;297;p4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2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200" b="0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Major bottom-up initiatives are underway in the context of the European Commission aimed at digitalising data transaction between Universities. </a:t>
            </a:r>
            <a:endParaRPr sz="1200" b="0" strike="noStrike">
              <a:latin typeface="Arial"/>
              <a:ea typeface="Arial"/>
              <a:cs typeface="Arial"/>
              <a:sym typeface="Arial"/>
            </a:endParaRPr>
          </a:p>
          <a:p>
            <a:pPr marL="457200" lvl="0" indent="-2282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4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3" name="Google Shape;303;p5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2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0" strike="noStrike">
                <a:latin typeface="Arial"/>
                <a:ea typeface="Arial"/>
                <a:cs typeface="Arial"/>
                <a:sym typeface="Arial"/>
              </a:rPr>
              <a:t>The Erasmus+ is under the umbrella of the ESCI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5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0" strike="noStrike">
                <a:latin typeface="Arial"/>
                <a:ea typeface="Arial"/>
                <a:cs typeface="Arial"/>
                <a:sym typeface="Arial"/>
              </a:rPr>
              <a:t>The ECSI will develop one-stop-shop for students to manage all administrative steps related to their mobility period – before, during and after their stay.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1" name="Google Shape;31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0" name="Google Shape;320;p7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7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29" name="Google Shape;329;p8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8:notes"/>
          <p:cNvSpPr txBox="1"/>
          <p:nvPr/>
        </p:nvSpPr>
        <p:spPr>
          <a:xfrm>
            <a:off x="3884760" y="8685360"/>
            <a:ext cx="2971440" cy="458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9:notes"/>
          <p:cNvSpPr txBox="1">
            <a:spLocks noGrp="1"/>
          </p:cNvSpPr>
          <p:nvPr>
            <p:ph type="body" idx="1"/>
          </p:nvPr>
        </p:nvSpPr>
        <p:spPr>
          <a:xfrm>
            <a:off x="685800" y="4400640"/>
            <a:ext cx="5486040" cy="36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2000" b="0" strike="noStrike">
                <a:latin typeface="Arial"/>
                <a:ea typeface="Arial"/>
                <a:cs typeface="Arial"/>
                <a:sym typeface="Arial"/>
              </a:rPr>
              <a:t>Here comes christos </a:t>
            </a:r>
            <a:endParaRPr sz="2000" b="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9" name="Google Shape;3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040" cy="308592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6" name="Google Shape;36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80" cy="400896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4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0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1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1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1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4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2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42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2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42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2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5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54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5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5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6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8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5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59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59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6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60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60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6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61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61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6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62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6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6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63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63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63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6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64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64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64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64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64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76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7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7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78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0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81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81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81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8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82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82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8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83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2" name="Google Shape;152;p83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8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8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84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8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8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85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85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85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8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8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86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86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86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86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86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8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0" name="Google Shape;180;p87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8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8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4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8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8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89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1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9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9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92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92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9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9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0" name="Google Shape;200;p93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p93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9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9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94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94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9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p9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95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9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9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96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96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96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9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9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97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97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97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97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97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9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98"/>
          <p:cNvSpPr txBox="1">
            <a:spLocks noGrp="1"/>
          </p:cNvSpPr>
          <p:nvPr>
            <p:ph type="subTitle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9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9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0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10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100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01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02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03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p103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9" name="Google Shape;249;p103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103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04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04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04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104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105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105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105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p105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06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10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p106"/>
          <p:cNvSpPr txBox="1">
            <a:spLocks noGrp="1"/>
          </p:cNvSpPr>
          <p:nvPr>
            <p:ph type="body" idx="2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0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10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p107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107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107"/>
          <p:cNvSpPr txBox="1">
            <a:spLocks noGrp="1"/>
          </p:cNvSpPr>
          <p:nvPr>
            <p:ph type="body" idx="4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6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0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10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108"/>
          <p:cNvSpPr txBox="1">
            <a:spLocks noGrp="1"/>
          </p:cNvSpPr>
          <p:nvPr>
            <p:ph type="body" idx="2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108"/>
          <p:cNvSpPr txBox="1">
            <a:spLocks noGrp="1"/>
          </p:cNvSpPr>
          <p:nvPr>
            <p:ph type="body" idx="3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108"/>
          <p:cNvSpPr txBox="1">
            <a:spLocks noGrp="1"/>
          </p:cNvSpPr>
          <p:nvPr>
            <p:ph type="body" idx="4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7" name="Google Shape;277;p108"/>
          <p:cNvSpPr txBox="1">
            <a:spLocks noGrp="1"/>
          </p:cNvSpPr>
          <p:nvPr>
            <p:ph type="body" idx="5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p108"/>
          <p:cNvSpPr txBox="1">
            <a:spLocks noGrp="1"/>
          </p:cNvSpPr>
          <p:nvPr>
            <p:ph type="body" idx="6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37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37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37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37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38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8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38"/>
          <p:cNvSpPr txBox="1">
            <a:spLocks noGrp="1"/>
          </p:cNvSpPr>
          <p:nvPr>
            <p:ph type="body" idx="3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9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9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39"/>
          <p:cNvSpPr txBox="1">
            <a:spLocks noGrp="1"/>
          </p:cNvSpPr>
          <p:nvPr>
            <p:ph type="body" idx="2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39"/>
          <p:cNvSpPr txBox="1">
            <a:spLocks noGrp="1"/>
          </p:cNvSpPr>
          <p:nvPr>
            <p:ph type="body" idx="3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14;p18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2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22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22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p22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2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9" name="Google Shape;119;p26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0" name="Google Shape;120;p26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26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2" name="Google Shape;122;p26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8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3" name="Google Shape;173;p28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4" name="Google Shape;174;p28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p28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6" name="Google Shape;176;p28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B8B8B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0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7" name="Google Shape;227;p30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8" name="Google Shape;228;p3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9" name="Google Shape;229;p30"/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0" name="Google Shape;230;p30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fresia@sunet.se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9.xml"/><Relationship Id="rId4" Type="http://schemas.openxmlformats.org/officeDocument/2006/relationships/comments" Target="../comments/commen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"/>
          <p:cNvSpPr txBox="1"/>
          <p:nvPr/>
        </p:nvSpPr>
        <p:spPr>
          <a:xfrm>
            <a:off x="6711480" y="6356520"/>
            <a:ext cx="53060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Agreement number: INEA/CEF/ICT/A20128/1633245 Action No: 2018-EU-IA-0036</a:t>
            </a:r>
            <a:endParaRPr sz="12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284" name="Google Shape;284;p1"/>
          <p:cNvGraphicFramePr/>
          <p:nvPr/>
        </p:nvGraphicFramePr>
        <p:xfrm>
          <a:off x="1953360" y="2404080"/>
          <a:ext cx="9761400" cy="826200"/>
        </p:xfrm>
        <a:graphic>
          <a:graphicData uri="http://schemas.openxmlformats.org/drawingml/2006/table">
            <a:tbl>
              <a:tblPr>
                <a:noFill/>
                <a:tableStyleId>{09C93295-2D39-4639-A552-70849B2ED978}</a:tableStyleId>
              </a:tblPr>
              <a:tblGrid>
                <a:gridCol w="976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6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n-GB" sz="2800" b="1" u="none" strike="noStrike" cap="none">
                          <a:solidFill>
                            <a:srgbClr val="16437E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Enabling federated access to Erasmus+ services</a:t>
                      </a:r>
                      <a:endParaRPr sz="28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7525" marR="4752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5" name="Google Shape;285;p1"/>
          <p:cNvSpPr/>
          <p:nvPr/>
        </p:nvSpPr>
        <p:spPr>
          <a:xfrm>
            <a:off x="838080" y="3772800"/>
            <a:ext cx="12191760" cy="639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lang="en-GB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86" name="Google Shape;286;p1"/>
          <p:cNvGraphicFramePr/>
          <p:nvPr/>
        </p:nvGraphicFramePr>
        <p:xfrm>
          <a:off x="444240" y="5194440"/>
          <a:ext cx="3390475" cy="614525"/>
        </p:xfrm>
        <a:graphic>
          <a:graphicData uri="http://schemas.openxmlformats.org/drawingml/2006/table">
            <a:tbl>
              <a:tblPr>
                <a:noFill/>
                <a:tableStyleId>{09C93295-2D39-4639-A552-70849B2ED978}</a:tableStyleId>
              </a:tblPr>
              <a:tblGrid>
                <a:gridCol w="339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14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u="none" strike="noStrike" cap="none">
                          <a:solidFill>
                            <a:srgbClr val="16365D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Sunet Webinarium</a:t>
                      </a:r>
                      <a:endParaRPr sz="16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GB" sz="1600" u="none" strike="noStrike" cap="none">
                          <a:solidFill>
                            <a:srgbClr val="16365D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</a:t>
                      </a:r>
                      <a:r>
                        <a:rPr lang="en-GB" sz="1600">
                          <a:solidFill>
                            <a:srgbClr val="16365D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4</a:t>
                      </a:r>
                      <a:r>
                        <a:rPr lang="en-GB" sz="1600" b="0" u="none" strike="noStrike" cap="none">
                          <a:solidFill>
                            <a:srgbClr val="16365D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r>
                        <a:rPr lang="en-GB" sz="1600">
                          <a:solidFill>
                            <a:srgbClr val="16365D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Mars</a:t>
                      </a:r>
                      <a:r>
                        <a:rPr lang="en-GB" sz="1600" b="0" u="none" strike="noStrike" cap="none">
                          <a:solidFill>
                            <a:srgbClr val="16365D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2021 </a:t>
                      </a:r>
                      <a:endParaRPr sz="1600" b="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47525" marR="4752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7" name="Google Shape;287;p1"/>
          <p:cNvSpPr/>
          <p:nvPr/>
        </p:nvSpPr>
        <p:spPr>
          <a:xfrm>
            <a:off x="397800" y="167040"/>
            <a:ext cx="1735200" cy="6145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8" name="Google Shape;288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7800" y="225720"/>
            <a:ext cx="4287240" cy="127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1"/>
          <p:cNvSpPr/>
          <p:nvPr/>
        </p:nvSpPr>
        <p:spPr>
          <a:xfrm>
            <a:off x="8536320" y="234720"/>
            <a:ext cx="3454560" cy="129132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35625" tIns="35625" rIns="35625" bIns="356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59"/>
              <a:buFont typeface="Arial"/>
              <a:buNone/>
            </a:pPr>
            <a:r>
              <a:rPr lang="en-GB" sz="3659" b="0" i="0" u="none" strike="noStrike" cap="none">
                <a:solidFill>
                  <a:srgbClr val="16437E"/>
                </a:solidFill>
                <a:latin typeface="Arial"/>
                <a:ea typeface="Arial"/>
                <a:cs typeface="Arial"/>
                <a:sym typeface="Arial"/>
              </a:rPr>
              <a:t>Use-Case</a:t>
            </a:r>
            <a:endParaRPr sz="365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6" name="Google Shape;376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28280" y="154440"/>
            <a:ext cx="4717440" cy="6552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12"/>
          <p:cNvSpPr/>
          <p:nvPr/>
        </p:nvSpPr>
        <p:spPr>
          <a:xfrm>
            <a:off x="7917120" y="137880"/>
            <a:ext cx="4274640" cy="129132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35625" tIns="35625" rIns="35625" bIns="356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59"/>
              <a:buFont typeface="Arial"/>
              <a:buNone/>
            </a:pPr>
            <a:r>
              <a:rPr lang="en-GB" sz="3659" b="0" i="0" u="none" strike="noStrike" cap="none">
                <a:solidFill>
                  <a:srgbClr val="16437E"/>
                </a:solidFill>
                <a:latin typeface="Arial"/>
                <a:ea typeface="Arial"/>
                <a:cs typeface="Arial"/>
                <a:sym typeface="Arial"/>
              </a:rPr>
              <a:t>MyAcademicID IAM </a:t>
            </a:r>
            <a:endParaRPr sz="3659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2" name="Google Shape;382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3760" y="0"/>
            <a:ext cx="8934480" cy="685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3"/>
          <p:cNvSpPr/>
          <p:nvPr/>
        </p:nvSpPr>
        <p:spPr>
          <a:xfrm>
            <a:off x="865800" y="2727720"/>
            <a:ext cx="4134960" cy="2122920"/>
          </a:xfrm>
          <a:prstGeom prst="roundRect">
            <a:avLst>
              <a:gd name="adj" fmla="val 16667"/>
            </a:avLst>
          </a:prstGeom>
          <a:solidFill>
            <a:srgbClr val="3C5C8D">
              <a:alpha val="20392"/>
            </a:srgbClr>
          </a:solidFill>
          <a:ln w="12600" cap="flat" cmpd="sng">
            <a:solidFill>
              <a:srgbClr val="42719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eIDAS identifies natural persons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3"/>
          <p:cNvSpPr/>
          <p:nvPr/>
        </p:nvSpPr>
        <p:spPr>
          <a:xfrm>
            <a:off x="8446680" y="122040"/>
            <a:ext cx="3962160" cy="798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b="1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Joining forces 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0" name="Google Shape;39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428200" y="1689480"/>
            <a:ext cx="753840" cy="108684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13"/>
          <p:cNvSpPr/>
          <p:nvPr/>
        </p:nvSpPr>
        <p:spPr>
          <a:xfrm>
            <a:off x="6894000" y="2727720"/>
            <a:ext cx="4134960" cy="2122920"/>
          </a:xfrm>
          <a:prstGeom prst="roundRect">
            <a:avLst>
              <a:gd name="adj" fmla="val 16667"/>
            </a:avLst>
          </a:prstGeom>
          <a:solidFill>
            <a:srgbClr val="3C5C8D">
              <a:alpha val="20392"/>
            </a:srgbClr>
          </a:solidFill>
          <a:ln w="12600" cap="flat" cmpd="sng">
            <a:solidFill>
              <a:srgbClr val="42719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eduGAIN has the ’student’ attribute 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2" name="Google Shape;392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44280" y="2085480"/>
            <a:ext cx="2461320" cy="641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3" name="Google Shape;393;p13" descr="Ad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419080" y="3254760"/>
            <a:ext cx="914040" cy="914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Google Shape;399;p14"/>
          <p:cNvPicPr preferRelativeResize="0"/>
          <p:nvPr/>
        </p:nvPicPr>
        <p:blipFill rotWithShape="1">
          <a:blip r:embed="rId3">
            <a:alphaModFix amt="35000"/>
          </a:blip>
          <a:srcRect/>
          <a:stretch/>
        </p:blipFill>
        <p:spPr>
          <a:xfrm>
            <a:off x="50040" y="27000"/>
            <a:ext cx="8608680" cy="6552720"/>
          </a:xfrm>
          <a:prstGeom prst="rect">
            <a:avLst/>
          </a:prstGeom>
          <a:noFill/>
          <a:ln>
            <a:noFill/>
          </a:ln>
        </p:spPr>
      </p:pic>
      <p:sp>
        <p:nvSpPr>
          <p:cNvPr id="400" name="Google Shape;400;p14"/>
          <p:cNvSpPr/>
          <p:nvPr/>
        </p:nvSpPr>
        <p:spPr>
          <a:xfrm>
            <a:off x="9738000" y="296280"/>
            <a:ext cx="55080" cy="637632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5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1" name="Google Shape;401;p14"/>
          <p:cNvSpPr/>
          <p:nvPr/>
        </p:nvSpPr>
        <p:spPr>
          <a:xfrm>
            <a:off x="9691200" y="1152000"/>
            <a:ext cx="107640" cy="10764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14"/>
          <p:cNvSpPr/>
          <p:nvPr/>
        </p:nvSpPr>
        <p:spPr>
          <a:xfrm>
            <a:off x="9900000" y="1115280"/>
            <a:ext cx="770400" cy="203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1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Sep 2020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14"/>
          <p:cNvSpPr/>
          <p:nvPr/>
        </p:nvSpPr>
        <p:spPr>
          <a:xfrm>
            <a:off x="9894240" y="1286640"/>
            <a:ext cx="2327400" cy="358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The specification for the European Student Identifier is published 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4" name="Google Shape;404;p14"/>
          <p:cNvSpPr/>
          <p:nvPr/>
        </p:nvSpPr>
        <p:spPr>
          <a:xfrm>
            <a:off x="9694800" y="1789200"/>
            <a:ext cx="107640" cy="10764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5" name="Google Shape;405;p14"/>
          <p:cNvSpPr/>
          <p:nvPr/>
        </p:nvSpPr>
        <p:spPr>
          <a:xfrm>
            <a:off x="9900000" y="1762200"/>
            <a:ext cx="770400" cy="1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1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Oct 2020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p14"/>
          <p:cNvSpPr/>
          <p:nvPr/>
        </p:nvSpPr>
        <p:spPr>
          <a:xfrm>
            <a:off x="9894240" y="1927080"/>
            <a:ext cx="2327400" cy="508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OLA v3 is launched with academic logins enabled; online event with ~2K participants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Google Shape;407;p14"/>
          <p:cNvSpPr/>
          <p:nvPr/>
        </p:nvSpPr>
        <p:spPr>
          <a:xfrm>
            <a:off x="9894240" y="2497320"/>
            <a:ext cx="2327400" cy="508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National workshops with HEIs and National Agencies across Europe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14"/>
          <p:cNvSpPr/>
          <p:nvPr/>
        </p:nvSpPr>
        <p:spPr>
          <a:xfrm>
            <a:off x="9705600" y="3024000"/>
            <a:ext cx="107640" cy="10764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Google Shape;409;p14"/>
          <p:cNvSpPr/>
          <p:nvPr/>
        </p:nvSpPr>
        <p:spPr>
          <a:xfrm>
            <a:off x="9900000" y="2990520"/>
            <a:ext cx="770400" cy="22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1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Nov 2020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0" name="Google Shape;410;p14"/>
          <p:cNvSpPr/>
          <p:nvPr/>
        </p:nvSpPr>
        <p:spPr>
          <a:xfrm>
            <a:off x="9894240" y="3167280"/>
            <a:ext cx="2327400" cy="358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eIDAS logins are enabled through MyAcademicID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1" name="Google Shape;411;p14"/>
          <p:cNvSpPr/>
          <p:nvPr/>
        </p:nvSpPr>
        <p:spPr>
          <a:xfrm>
            <a:off x="9711720" y="3652560"/>
            <a:ext cx="107640" cy="10764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Google Shape;412;p14"/>
          <p:cNvSpPr/>
          <p:nvPr/>
        </p:nvSpPr>
        <p:spPr>
          <a:xfrm>
            <a:off x="9900000" y="3619440"/>
            <a:ext cx="770400" cy="22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1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Dec 2020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14"/>
          <p:cNvSpPr/>
          <p:nvPr/>
        </p:nvSpPr>
        <p:spPr>
          <a:xfrm>
            <a:off x="9900000" y="3796920"/>
            <a:ext cx="2327400" cy="38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Erasmus+ App enters QA phase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Final MyAcademicID Conference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14"/>
          <p:cNvSpPr/>
          <p:nvPr/>
        </p:nvSpPr>
        <p:spPr>
          <a:xfrm>
            <a:off x="9684000" y="486000"/>
            <a:ext cx="107640" cy="10764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14"/>
          <p:cNvSpPr/>
          <p:nvPr/>
        </p:nvSpPr>
        <p:spPr>
          <a:xfrm>
            <a:off x="9900000" y="450000"/>
            <a:ext cx="770400" cy="22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1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May 2020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6" name="Google Shape;416;p14"/>
          <p:cNvSpPr/>
          <p:nvPr/>
        </p:nvSpPr>
        <p:spPr>
          <a:xfrm>
            <a:off x="9894240" y="622440"/>
            <a:ext cx="2327400" cy="3585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Consultation with Federation Operators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14"/>
          <p:cNvSpPr/>
          <p:nvPr/>
        </p:nvSpPr>
        <p:spPr>
          <a:xfrm>
            <a:off x="9720000" y="4333680"/>
            <a:ext cx="107640" cy="10764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8" name="Google Shape;418;p14"/>
          <p:cNvSpPr/>
          <p:nvPr/>
        </p:nvSpPr>
        <p:spPr>
          <a:xfrm>
            <a:off x="9900000" y="4298400"/>
            <a:ext cx="770400" cy="22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Jan 2021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9" name="Google Shape;419;p14"/>
          <p:cNvSpPr/>
          <p:nvPr/>
        </p:nvSpPr>
        <p:spPr>
          <a:xfrm>
            <a:off x="9900000" y="4485240"/>
            <a:ext cx="2327400" cy="22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Erasmus+ App is launched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14"/>
          <p:cNvSpPr/>
          <p:nvPr/>
        </p:nvSpPr>
        <p:spPr>
          <a:xfrm>
            <a:off x="9723600" y="4861800"/>
            <a:ext cx="107640" cy="10764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14"/>
          <p:cNvSpPr/>
          <p:nvPr/>
        </p:nvSpPr>
        <p:spPr>
          <a:xfrm>
            <a:off x="9900000" y="4831560"/>
            <a:ext cx="770400" cy="22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Mar 2021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2" name="Google Shape;422;p14"/>
          <p:cNvSpPr/>
          <p:nvPr/>
        </p:nvSpPr>
        <p:spPr>
          <a:xfrm>
            <a:off x="9894240" y="5216400"/>
            <a:ext cx="2327400" cy="508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Name, email, organization and affiliation is mandatory to access Erasmus services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3" name="Google Shape;423;p14"/>
          <p:cNvSpPr/>
          <p:nvPr/>
        </p:nvSpPr>
        <p:spPr>
          <a:xfrm>
            <a:off x="9894240" y="4985640"/>
            <a:ext cx="2327400" cy="22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New OLA template comes to effect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4" name="Google Shape;424;p14"/>
          <p:cNvSpPr/>
          <p:nvPr/>
        </p:nvSpPr>
        <p:spPr>
          <a:xfrm>
            <a:off x="9894240" y="6089760"/>
            <a:ext cx="2327400" cy="508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1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ESI is mandatory to access Erasmus services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14"/>
          <p:cNvSpPr/>
          <p:nvPr/>
        </p:nvSpPr>
        <p:spPr>
          <a:xfrm>
            <a:off x="9730800" y="5952600"/>
            <a:ext cx="107640" cy="107640"/>
          </a:xfrm>
          <a:prstGeom prst="ellipse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14"/>
          <p:cNvSpPr/>
          <p:nvPr/>
        </p:nvSpPr>
        <p:spPr>
          <a:xfrm>
            <a:off x="9900000" y="5888160"/>
            <a:ext cx="770400" cy="22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91425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GB" sz="1100" b="1" i="0" u="none" strike="noStrike" cap="none">
                <a:solidFill>
                  <a:srgbClr val="2F5597"/>
                </a:solidFill>
                <a:latin typeface="Calibri"/>
                <a:ea typeface="Calibri"/>
                <a:cs typeface="Calibri"/>
                <a:sym typeface="Calibri"/>
              </a:rPr>
              <a:t>Aug 2021</a:t>
            </a:r>
            <a:endParaRPr sz="1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14"/>
          <p:cNvSpPr/>
          <p:nvPr/>
        </p:nvSpPr>
        <p:spPr>
          <a:xfrm>
            <a:off x="7782120" y="508320"/>
            <a:ext cx="1711080" cy="1620360"/>
          </a:xfrm>
          <a:prstGeom prst="ellipse">
            <a:avLst/>
          </a:prstGeom>
          <a:solidFill>
            <a:srgbClr val="2F5496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~ 5000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Students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8" name="Google Shape;428;p14"/>
          <p:cNvSpPr/>
          <p:nvPr/>
        </p:nvSpPr>
        <p:spPr>
          <a:xfrm>
            <a:off x="7809480" y="2366280"/>
            <a:ext cx="1819080" cy="1693440"/>
          </a:xfrm>
          <a:prstGeom prst="ellipse">
            <a:avLst/>
          </a:prstGeom>
          <a:solidFill>
            <a:srgbClr val="2F5496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~600 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Institutions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4" name="Google Shape;434;p15"/>
          <p:cNvGrpSpPr/>
          <p:nvPr/>
        </p:nvGrpSpPr>
        <p:grpSpPr>
          <a:xfrm>
            <a:off x="4234320" y="2530080"/>
            <a:ext cx="2661120" cy="2556000"/>
            <a:chOff x="4234320" y="2530080"/>
            <a:chExt cx="2661120" cy="2556000"/>
          </a:xfrm>
        </p:grpSpPr>
        <p:sp>
          <p:nvSpPr>
            <p:cNvPr id="435" name="Google Shape;435;p15"/>
            <p:cNvSpPr/>
            <p:nvPr/>
          </p:nvSpPr>
          <p:spPr>
            <a:xfrm>
              <a:off x="4234320" y="2530080"/>
              <a:ext cx="2661120" cy="2556000"/>
            </a:xfrm>
            <a:prstGeom prst="ellipse">
              <a:avLst/>
            </a:prstGeom>
            <a:solidFill>
              <a:srgbClr val="FFFFFF"/>
            </a:solidFill>
            <a:ln w="11447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36" name="Google Shape;436;p1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660560" y="3479400"/>
              <a:ext cx="1808640" cy="5374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37" name="Google Shape;437;p15"/>
          <p:cNvSpPr/>
          <p:nvPr/>
        </p:nvSpPr>
        <p:spPr>
          <a:xfrm>
            <a:off x="952560" y="-614520"/>
            <a:ext cx="2661120" cy="2556000"/>
          </a:xfrm>
          <a:prstGeom prst="ellipse">
            <a:avLst/>
          </a:prstGeom>
          <a:solidFill>
            <a:srgbClr val="FFFFFF"/>
          </a:solidFill>
          <a:ln w="11447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8" name="Google Shape;438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06200" y="196560"/>
            <a:ext cx="753840" cy="1086840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15"/>
          <p:cNvSpPr/>
          <p:nvPr/>
        </p:nvSpPr>
        <p:spPr>
          <a:xfrm>
            <a:off x="6853680" y="-421200"/>
            <a:ext cx="2661120" cy="2556000"/>
          </a:xfrm>
          <a:prstGeom prst="ellipse">
            <a:avLst/>
          </a:prstGeom>
          <a:solidFill>
            <a:srgbClr val="FFFFFF"/>
          </a:solidFill>
          <a:ln w="11447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0" name="Google Shape;440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36440" y="542520"/>
            <a:ext cx="1695240" cy="628200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15"/>
          <p:cNvSpPr/>
          <p:nvPr/>
        </p:nvSpPr>
        <p:spPr>
          <a:xfrm>
            <a:off x="8634240" y="4313160"/>
            <a:ext cx="2661120" cy="2556000"/>
          </a:xfrm>
          <a:prstGeom prst="ellipse">
            <a:avLst/>
          </a:prstGeom>
          <a:solidFill>
            <a:srgbClr val="FFFFFF"/>
          </a:solidFill>
          <a:ln w="11447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2" name="Google Shape;442;p15"/>
          <p:cNvSpPr/>
          <p:nvPr/>
        </p:nvSpPr>
        <p:spPr>
          <a:xfrm>
            <a:off x="9237600" y="5355720"/>
            <a:ext cx="1559520" cy="6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n-GB" sz="29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ESI</a:t>
            </a: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15"/>
          <p:cNvSpPr/>
          <p:nvPr/>
        </p:nvSpPr>
        <p:spPr>
          <a:xfrm rot="10800000" flipH="1">
            <a:off x="2674440" y="3808800"/>
            <a:ext cx="1559520" cy="6030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4" name="Google Shape;444;p15"/>
          <p:cNvSpPr/>
          <p:nvPr/>
        </p:nvSpPr>
        <p:spPr>
          <a:xfrm>
            <a:off x="3224160" y="1567440"/>
            <a:ext cx="1399680" cy="13366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5" name="Google Shape;445;p15"/>
          <p:cNvSpPr/>
          <p:nvPr/>
        </p:nvSpPr>
        <p:spPr>
          <a:xfrm rot="10800000" flipH="1">
            <a:off x="5565240" y="857160"/>
            <a:ext cx="1288080" cy="167292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6" name="Google Shape;446;p15"/>
          <p:cNvSpPr/>
          <p:nvPr/>
        </p:nvSpPr>
        <p:spPr>
          <a:xfrm>
            <a:off x="6505920" y="4712040"/>
            <a:ext cx="2127960" cy="87912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7" name="Google Shape;447;p15"/>
          <p:cNvSpPr/>
          <p:nvPr/>
        </p:nvSpPr>
        <p:spPr>
          <a:xfrm>
            <a:off x="9824400" y="1119240"/>
            <a:ext cx="2661120" cy="2556000"/>
          </a:xfrm>
          <a:prstGeom prst="ellipse">
            <a:avLst/>
          </a:prstGeom>
          <a:solidFill>
            <a:srgbClr val="FFFFFF"/>
          </a:solidFill>
          <a:ln w="11447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15"/>
          <p:cNvSpPr/>
          <p:nvPr/>
        </p:nvSpPr>
        <p:spPr>
          <a:xfrm>
            <a:off x="10375200" y="2083320"/>
            <a:ext cx="1559520" cy="6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rPr lang="en-GB" sz="29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ESCI</a:t>
            </a:r>
            <a:endParaRPr sz="29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15"/>
          <p:cNvSpPr/>
          <p:nvPr/>
        </p:nvSpPr>
        <p:spPr>
          <a:xfrm rot="10800000" flipH="1">
            <a:off x="6895440" y="2397960"/>
            <a:ext cx="2928600" cy="14104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</p:sp>
      <p:grpSp>
        <p:nvGrpSpPr>
          <p:cNvPr id="450" name="Google Shape;450;p15"/>
          <p:cNvGrpSpPr/>
          <p:nvPr/>
        </p:nvGrpSpPr>
        <p:grpSpPr>
          <a:xfrm>
            <a:off x="402840" y="4037400"/>
            <a:ext cx="2661120" cy="2556000"/>
            <a:chOff x="402840" y="4037400"/>
            <a:chExt cx="2661120" cy="2556000"/>
          </a:xfrm>
        </p:grpSpPr>
        <p:sp>
          <p:nvSpPr>
            <p:cNvPr id="451" name="Google Shape;451;p15"/>
            <p:cNvSpPr/>
            <p:nvPr/>
          </p:nvSpPr>
          <p:spPr>
            <a:xfrm>
              <a:off x="402840" y="4037400"/>
              <a:ext cx="2661120" cy="2556000"/>
            </a:xfrm>
            <a:prstGeom prst="ellipse">
              <a:avLst/>
            </a:prstGeom>
            <a:solidFill>
              <a:srgbClr val="FFFFFF"/>
            </a:solidFill>
            <a:ln w="114475" cap="flat" cmpd="sng">
              <a:solidFill>
                <a:srgbClr val="CCCCC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52" name="Google Shape;452;p15" descr="Projects Involved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713520" y="4955040"/>
              <a:ext cx="2039760" cy="72072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16"/>
          <p:cNvSpPr txBox="1"/>
          <p:nvPr/>
        </p:nvSpPr>
        <p:spPr>
          <a:xfrm>
            <a:off x="8264520" y="100080"/>
            <a:ext cx="3595680" cy="1055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 b="1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Next Steps</a:t>
            </a:r>
            <a:endParaRPr sz="4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p16"/>
          <p:cNvSpPr txBox="1"/>
          <p:nvPr/>
        </p:nvSpPr>
        <p:spPr>
          <a:xfrm>
            <a:off x="5918040" y="1298520"/>
            <a:ext cx="59104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9" name="Google Shape;459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78800" y="2110680"/>
            <a:ext cx="3812040" cy="3237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480" y="1156320"/>
            <a:ext cx="4662000" cy="4681440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16"/>
          <p:cNvSpPr/>
          <p:nvPr/>
        </p:nvSpPr>
        <p:spPr>
          <a:xfrm>
            <a:off x="1247400" y="2309760"/>
            <a:ext cx="3943080" cy="760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5700 in EU  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Google Shape;462;p16"/>
          <p:cNvSpPr/>
          <p:nvPr/>
        </p:nvSpPr>
        <p:spPr>
          <a:xfrm>
            <a:off x="1886400" y="2863800"/>
            <a:ext cx="2796480" cy="2128320"/>
          </a:xfrm>
          <a:prstGeom prst="ellipse">
            <a:avLst/>
          </a:prstGeom>
          <a:solidFill>
            <a:srgbClr val="16437E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Google Shape;463;p16"/>
          <p:cNvSpPr/>
          <p:nvPr/>
        </p:nvSpPr>
        <p:spPr>
          <a:xfrm>
            <a:off x="2082960" y="3332160"/>
            <a:ext cx="2726280" cy="13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3500 in eudGAIN  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16"/>
          <p:cNvSpPr/>
          <p:nvPr/>
        </p:nvSpPr>
        <p:spPr>
          <a:xfrm>
            <a:off x="903960" y="1156320"/>
            <a:ext cx="4173480" cy="1055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Erasmus+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GB" sz="30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8700 Institutions  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5" name="Google Shape;465;p16"/>
          <p:cNvSpPr/>
          <p:nvPr/>
        </p:nvSpPr>
        <p:spPr>
          <a:xfrm>
            <a:off x="6206400" y="1298520"/>
            <a:ext cx="5910480" cy="4963320"/>
          </a:xfrm>
          <a:prstGeom prst="roundRect">
            <a:avLst>
              <a:gd name="adj" fmla="val 16667"/>
            </a:avLst>
          </a:prstGeom>
          <a:solidFill>
            <a:schemeClr val="accent2">
              <a:alpha val="75294"/>
            </a:schemeClr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45000" rIns="90000" bIns="45000" anchor="ctr" anchorCtr="0">
            <a:noAutofit/>
          </a:bodyPr>
          <a:lstStyle/>
          <a:p>
            <a:pPr marL="457200" marR="0" lvl="0" indent="-4568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GB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Work continues in EDSSI project to turn MyAcademicID into the core production platform for student mobility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68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GB" sz="28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Connect more Erasmus+ services 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45684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GB" sz="28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How do we make all this accessible to all institutions that participate in Erasmus+ programme ?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gca64729f92_0_1"/>
          <p:cNvSpPr txBox="1">
            <a:spLocks noGrp="1"/>
          </p:cNvSpPr>
          <p:nvPr>
            <p:ph type="subTitle" idx="1"/>
          </p:nvPr>
        </p:nvSpPr>
        <p:spPr>
          <a:xfrm>
            <a:off x="609480" y="273600"/>
            <a:ext cx="10972500" cy="5307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/>
              <a:t>Planen i Sverige</a:t>
            </a:r>
            <a:endParaRPr sz="32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ca64729f92_0_6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500" cy="397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GB" sz="2600"/>
              <a:t>Lärosätet underhåller ESI för varje student och sköter integration direkt med MyAcademicID</a:t>
            </a:r>
            <a:endParaRPr sz="26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GB" sz="2600"/>
              <a:t>Integration med MyAcademicID sker via eduid.se men Lärosätet ansvarar för integration med Ladok och eduid.</a:t>
            </a:r>
            <a:endParaRPr sz="2600"/>
          </a:p>
          <a:p>
            <a:pPr marL="457200" lvl="0" indent="-393700" algn="l" rtl="0"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GB" sz="2600"/>
              <a:t>Integration med MyAcademicID sker via eduid.se och Sunet genomför integration med Ladok</a:t>
            </a:r>
            <a:endParaRPr sz="2600"/>
          </a:p>
        </p:txBody>
      </p:sp>
      <p:sp>
        <p:nvSpPr>
          <p:cNvPr id="478" name="Google Shape;478;gca64729f92_0_6"/>
          <p:cNvSpPr txBox="1">
            <a:spLocks noGrp="1"/>
          </p:cNvSpPr>
          <p:nvPr>
            <p:ph type="title"/>
          </p:nvPr>
        </p:nvSpPr>
        <p:spPr>
          <a:xfrm>
            <a:off x="609480" y="459725"/>
            <a:ext cx="10972500" cy="114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/>
              <a:t>Integrationsalternativ</a:t>
            </a:r>
            <a:endParaRPr sz="3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ca64729f92_0_12"/>
          <p:cNvSpPr txBox="1">
            <a:spLocks noGrp="1"/>
          </p:cNvSpPr>
          <p:nvPr>
            <p:ph type="title"/>
          </p:nvPr>
        </p:nvSpPr>
        <p:spPr>
          <a:xfrm>
            <a:off x="609755" y="375625"/>
            <a:ext cx="10972500" cy="1144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/>
              <a:t>Sunet erbjuder följande stöd</a:t>
            </a:r>
            <a:endParaRPr sz="3200"/>
          </a:p>
        </p:txBody>
      </p:sp>
      <p:sp>
        <p:nvSpPr>
          <p:cNvPr id="485" name="Google Shape;485;gca64729f92_0_12"/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500" cy="3977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2100"/>
              <a:t>Egen integration via SWAMID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GB" sz="2100"/>
              <a:t>SWAMID kommer genomföra informationsinsatser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GB" sz="2100"/>
              <a:t>Kontakta SWAMID operations - operations@sunet.se</a:t>
            </a:r>
            <a:endParaRPr sz="21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-GB" sz="2100"/>
              <a:t>Integration via eduid.se</a:t>
            </a:r>
            <a:endParaRPr sz="2100"/>
          </a:p>
          <a:p>
            <a:pPr marL="914400" lvl="1" indent="-361950" algn="l" rtl="0"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GB" sz="2100"/>
              <a:t>Sunet erbjuder integration via eduid.se</a:t>
            </a:r>
            <a:endParaRPr sz="2100"/>
          </a:p>
          <a:p>
            <a:pPr marL="914400" lvl="1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-GB" sz="2100"/>
              <a:t>Kontakta </a:t>
            </a:r>
            <a:r>
              <a:rPr lang="en-GB" sz="2100" u="sng">
                <a:solidFill>
                  <a:schemeClr val="hlink"/>
                </a:solidFill>
                <a:hlinkClick r:id="rId3"/>
              </a:rPr>
              <a:t>fresia@sunet.se</a:t>
            </a:r>
            <a:r>
              <a:rPr lang="en-GB" sz="2100"/>
              <a:t> så snart som möjligt, dock senast under April 2021</a:t>
            </a:r>
            <a:endParaRPr sz="2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3E6C"/>
        </a:solidFill>
        <a:effectLst/>
      </p:bgPr>
    </p:bg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17"/>
          <p:cNvSpPr/>
          <p:nvPr/>
        </p:nvSpPr>
        <p:spPr>
          <a:xfrm>
            <a:off x="6737400" y="1717560"/>
            <a:ext cx="503460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Thank you </a:t>
            </a:r>
            <a:endParaRPr sz="4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2" name="Google Shape;492;p17"/>
          <p:cNvSpPr/>
          <p:nvPr/>
        </p:nvSpPr>
        <p:spPr>
          <a:xfrm flipH="1">
            <a:off x="0" y="0"/>
            <a:ext cx="6172560" cy="6857640"/>
          </a:xfrm>
          <a:custGeom>
            <a:avLst/>
            <a:gdLst/>
            <a:ahLst/>
            <a:cxnLst/>
            <a:rect l="l" t="t" r="r" b="b"/>
            <a:pathLst>
              <a:path w="6172782" h="6858000" extrusionOk="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3" name="Google Shape;493;p17"/>
          <p:cNvSpPr/>
          <p:nvPr/>
        </p:nvSpPr>
        <p:spPr>
          <a:xfrm flipH="1">
            <a:off x="-720" y="0"/>
            <a:ext cx="6023880" cy="6857640"/>
          </a:xfrm>
          <a:custGeom>
            <a:avLst/>
            <a:gdLst/>
            <a:ahLst/>
            <a:cxnLst/>
            <a:rect l="l" t="t" r="r" b="b"/>
            <a:pathLst>
              <a:path w="6024154" h="6858000" extrusionOk="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4" name="Google Shape;494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9840" y="1190520"/>
            <a:ext cx="4855680" cy="1189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95" name="Google Shape;495;p17" descr="black and brown headset near laptop computer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9760" y="2872080"/>
            <a:ext cx="3349800" cy="2235960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17"/>
          <p:cNvSpPr/>
          <p:nvPr/>
        </p:nvSpPr>
        <p:spPr>
          <a:xfrm>
            <a:off x="6602400" y="2872080"/>
            <a:ext cx="5034600" cy="3181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17"/>
          <p:cNvSpPr/>
          <p:nvPr/>
        </p:nvSpPr>
        <p:spPr>
          <a:xfrm>
            <a:off x="8421840" y="6286680"/>
            <a:ext cx="3802320" cy="336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https://www.myacademic-id.eu/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4" name="Google Shape;294;p3"/>
          <p:cNvCxnSpPr/>
          <p:nvPr/>
        </p:nvCxnSpPr>
        <p:spPr>
          <a:xfrm rot="10800000" flipH="1">
            <a:off x="9623875" y="4885550"/>
            <a:ext cx="714000" cy="114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Google Shape;300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1760" cy="6857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964440"/>
            <a:ext cx="12191760" cy="4928760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5"/>
          <p:cNvSpPr/>
          <p:nvPr/>
        </p:nvSpPr>
        <p:spPr>
          <a:xfrm>
            <a:off x="5689440" y="138600"/>
            <a:ext cx="6307920" cy="798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76"/>
              <a:buFont typeface="Arial"/>
              <a:buNone/>
            </a:pPr>
            <a:r>
              <a:rPr lang="en-GB" sz="2876" b="1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European Student Card Initiative - ESCI  </a:t>
            </a:r>
            <a:endParaRPr sz="2876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5"/>
          <p:cNvSpPr/>
          <p:nvPr/>
        </p:nvSpPr>
        <p:spPr>
          <a:xfrm>
            <a:off x="5015520" y="6346800"/>
            <a:ext cx="7176240" cy="517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https://ec.europa.eu/education/education-in-the-eu/european-student-card-initiative_en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6" descr="Icon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3680" y="1551240"/>
            <a:ext cx="9661320" cy="31176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6"/>
          <p:cNvSpPr/>
          <p:nvPr/>
        </p:nvSpPr>
        <p:spPr>
          <a:xfrm>
            <a:off x="5430960" y="138600"/>
            <a:ext cx="6566760" cy="798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76"/>
              <a:buFont typeface="Arial"/>
              <a:buNone/>
            </a:pPr>
            <a:r>
              <a:rPr lang="en-GB" sz="2876" b="1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European Student Card Initiative: Goals</a:t>
            </a:r>
            <a:endParaRPr sz="2876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6"/>
          <p:cNvSpPr/>
          <p:nvPr/>
        </p:nvSpPr>
        <p:spPr>
          <a:xfrm>
            <a:off x="532800" y="4668840"/>
            <a:ext cx="3498480" cy="1005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Digitalising and streamlining student mobility administration 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6"/>
          <p:cNvSpPr/>
          <p:nvPr/>
        </p:nvSpPr>
        <p:spPr>
          <a:xfrm>
            <a:off x="7197840" y="4599000"/>
            <a:ext cx="4169880" cy="1310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Rolling out the European Student Card and the </a:t>
            </a:r>
            <a:r>
              <a:rPr lang="en-GB" sz="2000" b="1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European Student Identifier 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6"/>
          <p:cNvSpPr/>
          <p:nvPr/>
        </p:nvSpPr>
        <p:spPr>
          <a:xfrm>
            <a:off x="266400" y="2466000"/>
            <a:ext cx="4031280" cy="3768120"/>
          </a:xfrm>
          <a:prstGeom prst="ellipse">
            <a:avLst/>
          </a:prstGeom>
          <a:solidFill>
            <a:schemeClr val="accent1">
              <a:alpha val="16470"/>
            </a:schemeClr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" name="Google Shape;323;p7"/>
          <p:cNvPicPr preferRelativeResize="0"/>
          <p:nvPr/>
        </p:nvPicPr>
        <p:blipFill rotWithShape="1">
          <a:blip r:embed="rId3">
            <a:alphaModFix/>
          </a:blip>
          <a:srcRect l="33939" r="28038"/>
          <a:stretch/>
        </p:blipFill>
        <p:spPr>
          <a:xfrm>
            <a:off x="0" y="0"/>
            <a:ext cx="4635360" cy="6857640"/>
          </a:xfrm>
          <a:prstGeom prst="rect">
            <a:avLst/>
          </a:prstGeom>
          <a:noFill/>
          <a:ln>
            <a:noFill/>
          </a:ln>
        </p:spPr>
      </p:pic>
      <p:sp>
        <p:nvSpPr>
          <p:cNvPr id="324" name="Google Shape;324;p7"/>
          <p:cNvSpPr/>
          <p:nvPr/>
        </p:nvSpPr>
        <p:spPr>
          <a:xfrm>
            <a:off x="5079960" y="2201400"/>
            <a:ext cx="6819840" cy="3386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GB" sz="28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 2021 - to manage online learning agreements 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GB" sz="28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 2022 - to manage inter-institutional agreements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6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lang="en-GB" sz="28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 2023 - to exchange student nominations and acceptances and transcripts of records related to student mobility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7"/>
          <p:cNvSpPr/>
          <p:nvPr/>
        </p:nvSpPr>
        <p:spPr>
          <a:xfrm>
            <a:off x="6023160" y="227160"/>
            <a:ext cx="6168240" cy="118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b="1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Roadmap to paperless mobility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63320" y="6224760"/>
            <a:ext cx="1536480" cy="4564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228320"/>
            <a:ext cx="6602760" cy="468648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8"/>
          <p:cNvSpPr/>
          <p:nvPr/>
        </p:nvSpPr>
        <p:spPr>
          <a:xfrm>
            <a:off x="6603120" y="657720"/>
            <a:ext cx="5588640" cy="49716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8"/>
          <p:cNvSpPr/>
          <p:nvPr/>
        </p:nvSpPr>
        <p:spPr>
          <a:xfrm>
            <a:off x="6841080" y="1228320"/>
            <a:ext cx="5045760" cy="2529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Erasmus+ Programme (DG-EAC)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 digitise procedures and services to support Erasmus students.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New Programme Framework under approval for 2021-2027.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rgbClr val="1C3E6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8"/>
          <p:cNvSpPr/>
          <p:nvPr/>
        </p:nvSpPr>
        <p:spPr>
          <a:xfrm>
            <a:off x="6841080" y="3668400"/>
            <a:ext cx="4858560" cy="265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GB" sz="2800" b="1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Connecting Europe Facility Projects (DG-CONNECT/CEF)</a:t>
            </a:r>
            <a:endParaRPr sz="2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 develop a core platform and a unique student identifier for students’ online authentication. 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sz="2400" b="0" i="0" u="none" strike="noStrike" cap="none">
                <a:solidFill>
                  <a:srgbClr val="1C3E6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6" name="Google Shape;336;p8"/>
          <p:cNvSpPr/>
          <p:nvPr/>
        </p:nvSpPr>
        <p:spPr>
          <a:xfrm>
            <a:off x="5978880" y="3275280"/>
            <a:ext cx="234000" cy="304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1" name="Google Shape;341;p9"/>
          <p:cNvGrpSpPr/>
          <p:nvPr/>
        </p:nvGrpSpPr>
        <p:grpSpPr>
          <a:xfrm>
            <a:off x="435600" y="1482840"/>
            <a:ext cx="11538360" cy="4347360"/>
            <a:chOff x="435600" y="1482840"/>
            <a:chExt cx="11538360" cy="4347360"/>
          </a:xfrm>
        </p:grpSpPr>
        <p:sp>
          <p:nvSpPr>
            <p:cNvPr id="342" name="Google Shape;342;p9"/>
            <p:cNvSpPr/>
            <p:nvPr/>
          </p:nvSpPr>
          <p:spPr>
            <a:xfrm>
              <a:off x="2743200" y="1482840"/>
              <a:ext cx="9230760" cy="829440"/>
            </a:xfrm>
            <a:prstGeom prst="rect">
              <a:avLst/>
            </a:prstGeom>
            <a:solidFill>
              <a:srgbClr val="1C3E6C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9"/>
            <p:cNvSpPr/>
            <p:nvPr/>
          </p:nvSpPr>
          <p:spPr>
            <a:xfrm>
              <a:off x="2743200" y="1482840"/>
              <a:ext cx="923076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075" tIns="210600" rIns="163075" bIns="2106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GB" sz="2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Outlining Student Mobility related use cases</a:t>
              </a:r>
              <a:endPara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9"/>
            <p:cNvSpPr/>
            <p:nvPr/>
          </p:nvSpPr>
          <p:spPr>
            <a:xfrm>
              <a:off x="435600" y="1482840"/>
              <a:ext cx="2307240" cy="829440"/>
            </a:xfrm>
            <a:prstGeom prst="rect">
              <a:avLst/>
            </a:prstGeom>
            <a:solidFill>
              <a:schemeClr val="lt1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9"/>
            <p:cNvSpPr/>
            <p:nvPr/>
          </p:nvSpPr>
          <p:spPr>
            <a:xfrm>
              <a:off x="435600" y="1482840"/>
              <a:ext cx="230724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25" tIns="82075" rIns="111225" bIns="820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en-GB" sz="25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Outlining</a:t>
              </a:r>
              <a:endPara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9"/>
            <p:cNvSpPr/>
            <p:nvPr/>
          </p:nvSpPr>
          <p:spPr>
            <a:xfrm>
              <a:off x="2743200" y="2362320"/>
              <a:ext cx="9230760" cy="829440"/>
            </a:xfrm>
            <a:prstGeom prst="rect">
              <a:avLst/>
            </a:prstGeom>
            <a:solidFill>
              <a:srgbClr val="1C3E6C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9"/>
            <p:cNvSpPr/>
            <p:nvPr/>
          </p:nvSpPr>
          <p:spPr>
            <a:xfrm>
              <a:off x="2743200" y="2362320"/>
              <a:ext cx="923076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075" tIns="210600" rIns="163075" bIns="2106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GB" sz="2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Agreeing the way to uniquely identify students when they move from A to B (ESI) </a:t>
              </a:r>
              <a:endPara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9"/>
            <p:cNvSpPr/>
            <p:nvPr/>
          </p:nvSpPr>
          <p:spPr>
            <a:xfrm>
              <a:off x="435600" y="2362320"/>
              <a:ext cx="2307240" cy="829440"/>
            </a:xfrm>
            <a:prstGeom prst="rect">
              <a:avLst/>
            </a:prstGeom>
            <a:solidFill>
              <a:schemeClr val="lt1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9"/>
            <p:cNvSpPr/>
            <p:nvPr/>
          </p:nvSpPr>
          <p:spPr>
            <a:xfrm>
              <a:off x="435600" y="2362320"/>
              <a:ext cx="230724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25" tIns="82075" rIns="111225" bIns="820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en-GB" sz="25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Agreeing</a:t>
              </a:r>
              <a:endPara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9"/>
            <p:cNvSpPr/>
            <p:nvPr/>
          </p:nvSpPr>
          <p:spPr>
            <a:xfrm>
              <a:off x="2743200" y="3241800"/>
              <a:ext cx="9230760" cy="829440"/>
            </a:xfrm>
            <a:prstGeom prst="rect">
              <a:avLst/>
            </a:prstGeom>
            <a:solidFill>
              <a:srgbClr val="1C3E6C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9"/>
            <p:cNvSpPr/>
            <p:nvPr/>
          </p:nvSpPr>
          <p:spPr>
            <a:xfrm>
              <a:off x="2743200" y="3241800"/>
              <a:ext cx="923076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075" tIns="210600" rIns="163075" bIns="2106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GB" sz="2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Designing an architecture to enable a single interface for authenticating students</a:t>
              </a:r>
              <a:endPara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9"/>
            <p:cNvSpPr/>
            <p:nvPr/>
          </p:nvSpPr>
          <p:spPr>
            <a:xfrm>
              <a:off x="435600" y="3241800"/>
              <a:ext cx="2307240" cy="829440"/>
            </a:xfrm>
            <a:prstGeom prst="rect">
              <a:avLst/>
            </a:prstGeom>
            <a:solidFill>
              <a:schemeClr val="lt1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9"/>
            <p:cNvSpPr/>
            <p:nvPr/>
          </p:nvSpPr>
          <p:spPr>
            <a:xfrm>
              <a:off x="435600" y="3241800"/>
              <a:ext cx="230724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25" tIns="82075" rIns="111225" bIns="820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en-GB" sz="25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Designing</a:t>
              </a:r>
              <a:endPara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9"/>
            <p:cNvSpPr/>
            <p:nvPr/>
          </p:nvSpPr>
          <p:spPr>
            <a:xfrm>
              <a:off x="2743200" y="4121280"/>
              <a:ext cx="9230760" cy="829440"/>
            </a:xfrm>
            <a:prstGeom prst="rect">
              <a:avLst/>
            </a:prstGeom>
            <a:solidFill>
              <a:srgbClr val="1C3E6C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9"/>
            <p:cNvSpPr/>
            <p:nvPr/>
          </p:nvSpPr>
          <p:spPr>
            <a:xfrm>
              <a:off x="2743200" y="4121280"/>
              <a:ext cx="923076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075" tIns="210600" rIns="163075" bIns="2106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GB" sz="2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Building a first bridge with the citizen eID eIDAS and eduGAIN</a:t>
              </a:r>
              <a:endPara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9"/>
            <p:cNvSpPr/>
            <p:nvPr/>
          </p:nvSpPr>
          <p:spPr>
            <a:xfrm>
              <a:off x="435600" y="4121280"/>
              <a:ext cx="2307240" cy="829440"/>
            </a:xfrm>
            <a:prstGeom prst="rect">
              <a:avLst/>
            </a:prstGeom>
            <a:solidFill>
              <a:schemeClr val="lt1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9"/>
            <p:cNvSpPr/>
            <p:nvPr/>
          </p:nvSpPr>
          <p:spPr>
            <a:xfrm>
              <a:off x="435600" y="4121280"/>
              <a:ext cx="230724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25" tIns="82075" rIns="111225" bIns="820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en-GB" sz="25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Building</a:t>
              </a:r>
              <a:endPara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9"/>
            <p:cNvSpPr/>
            <p:nvPr/>
          </p:nvSpPr>
          <p:spPr>
            <a:xfrm>
              <a:off x="2743200" y="5000760"/>
              <a:ext cx="9230760" cy="829440"/>
            </a:xfrm>
            <a:prstGeom prst="rect">
              <a:avLst/>
            </a:prstGeom>
            <a:solidFill>
              <a:srgbClr val="1C3E6C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9"/>
            <p:cNvSpPr/>
            <p:nvPr/>
          </p:nvSpPr>
          <p:spPr>
            <a:xfrm>
              <a:off x="2743200" y="5000760"/>
              <a:ext cx="923076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3075" tIns="210600" rIns="163075" bIns="21060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en-GB" sz="2100" b="0" i="0" u="none" strike="noStrike" cap="none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Implementing the authentication interface as defined in the architecture  on some of the use cases</a:t>
              </a:r>
              <a:endPara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9"/>
            <p:cNvSpPr/>
            <p:nvPr/>
          </p:nvSpPr>
          <p:spPr>
            <a:xfrm>
              <a:off x="435600" y="5000760"/>
              <a:ext cx="2307240" cy="829440"/>
            </a:xfrm>
            <a:prstGeom prst="rect">
              <a:avLst/>
            </a:prstGeom>
            <a:solidFill>
              <a:schemeClr val="lt1"/>
            </a:solidFill>
            <a:ln w="12600" cap="flat" cmpd="sng">
              <a:solidFill>
                <a:srgbClr val="599BD5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9"/>
            <p:cNvSpPr/>
            <p:nvPr/>
          </p:nvSpPr>
          <p:spPr>
            <a:xfrm>
              <a:off x="435600" y="5000760"/>
              <a:ext cx="2307240" cy="82944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11225" tIns="82075" rIns="111225" bIns="820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en-GB" sz="25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Implementing</a:t>
              </a:r>
              <a:endParaRPr sz="2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62" name="Google Shape;362;p9"/>
          <p:cNvSpPr/>
          <p:nvPr/>
        </p:nvSpPr>
        <p:spPr>
          <a:xfrm>
            <a:off x="4299840" y="6072120"/>
            <a:ext cx="3276360" cy="639720"/>
          </a:xfrm>
          <a:prstGeom prst="rect">
            <a:avLst/>
          </a:prstGeom>
          <a:noFill/>
          <a:ln w="9525" cap="flat" cmpd="sng">
            <a:solidFill>
              <a:srgbClr val="1C3E6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0" i="0" u="none" strike="noStrike" cap="none">
                <a:solidFill>
                  <a:srgbClr val="2F5496"/>
                </a:solidFill>
                <a:latin typeface="Calibri"/>
                <a:ea typeface="Calibri"/>
                <a:cs typeface="Calibri"/>
                <a:sym typeface="Calibri"/>
              </a:rPr>
              <a:t>https://www.myacademic-id.eu/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3" name="Google Shape;363;p9"/>
          <p:cNvSpPr/>
          <p:nvPr/>
        </p:nvSpPr>
        <p:spPr>
          <a:xfrm>
            <a:off x="2250000" y="282600"/>
            <a:ext cx="9646920" cy="118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MyAcademicID: Towards an European Student eID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10"/>
          <p:cNvSpPr/>
          <p:nvPr/>
        </p:nvSpPr>
        <p:spPr>
          <a:xfrm>
            <a:off x="1485360" y="1275480"/>
            <a:ext cx="9577440" cy="2533680"/>
          </a:xfrm>
          <a:prstGeom prst="roundRect">
            <a:avLst>
              <a:gd name="adj" fmla="val 16667"/>
            </a:avLst>
          </a:prstGeom>
          <a:solidFill>
            <a:srgbClr val="3C5C8D">
              <a:alpha val="20392"/>
            </a:srgbClr>
          </a:solidFill>
          <a:ln w="12600" cap="flat" cmpd="sng">
            <a:solidFill>
              <a:srgbClr val="42719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Services for student mobility requires knowing: </a:t>
            </a:r>
            <a:r>
              <a:rPr lang="en-GB" sz="3600" b="0" i="0" u="none" strike="noStrike" cap="non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who</a:t>
            </a: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36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wants to access them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GB" sz="36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3600" b="0" i="0" u="none" strike="noStrike" cap="non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what their home university </a:t>
            </a:r>
            <a:r>
              <a:rPr lang="en-GB" sz="36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10"/>
          <p:cNvSpPr/>
          <p:nvPr/>
        </p:nvSpPr>
        <p:spPr>
          <a:xfrm>
            <a:off x="7297920" y="289440"/>
            <a:ext cx="3944880" cy="1188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GB" sz="36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Problem Statement </a:t>
            </a:r>
            <a:endParaRPr sz="3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0"/>
          <p:cNvSpPr/>
          <p:nvPr/>
        </p:nvSpPr>
        <p:spPr>
          <a:xfrm>
            <a:off x="1485360" y="4312800"/>
            <a:ext cx="9577440" cy="1578960"/>
          </a:xfrm>
          <a:prstGeom prst="roundRect">
            <a:avLst>
              <a:gd name="adj" fmla="val 16667"/>
            </a:avLst>
          </a:prstGeom>
          <a:solidFill>
            <a:srgbClr val="3C5C8D">
              <a:alpha val="20392"/>
            </a:srgbClr>
          </a:solidFill>
          <a:ln w="12600" cap="flat" cmpd="sng">
            <a:solidFill>
              <a:srgbClr val="42719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400"/>
              <a:buFont typeface="Arial"/>
              <a:buNone/>
            </a:pPr>
            <a:r>
              <a:rPr lang="en-GB" sz="3400" b="0" i="0" u="none" strike="noStrike" cap="none">
                <a:solidFill>
                  <a:srgbClr val="16437E"/>
                </a:solidFill>
                <a:latin typeface="Calibri"/>
                <a:ea typeface="Calibri"/>
                <a:cs typeface="Calibri"/>
                <a:sym typeface="Calibri"/>
              </a:rPr>
              <a:t>Digital identity to support student mobility to implement the European Student Card Initiative Vision </a:t>
            </a:r>
            <a:endParaRPr sz="3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666</Words>
  <Application>Microsoft Macintosh PowerPoint</Application>
  <PresentationFormat>Bredbild</PresentationFormat>
  <Paragraphs>110</Paragraphs>
  <Slides>19</Slides>
  <Notes>19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5</vt:i4>
      </vt:variant>
      <vt:variant>
        <vt:lpstr>Bildrubriker</vt:lpstr>
      </vt:variant>
      <vt:variant>
        <vt:i4>19</vt:i4>
      </vt:variant>
    </vt:vector>
  </HeadingPairs>
  <TitlesOfParts>
    <vt:vector size="28" baseType="lpstr">
      <vt:lpstr>Times New Roman</vt:lpstr>
      <vt:lpstr>Calibri</vt:lpstr>
      <vt:lpstr>Arial</vt:lpstr>
      <vt:lpstr>Helvetica Neue</vt:lpstr>
      <vt:lpstr>Office Theme</vt:lpstr>
      <vt:lpstr>Office Theme</vt:lpstr>
      <vt:lpstr>Office Theme</vt:lpstr>
      <vt:lpstr>Office Theme</vt:lpstr>
      <vt:lpstr>Office Theme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Integrationsalternativ</vt:lpstr>
      <vt:lpstr>Sunet erbjuder följande stöd</vt:lpstr>
      <vt:lpstr>PowerPoint-presentation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Licia Florio</dc:creator>
  <cp:lastModifiedBy>Microsoft Office User</cp:lastModifiedBy>
  <cp:revision>1</cp:revision>
  <dcterms:created xsi:type="dcterms:W3CDTF">2021-01-18T17:05:29Z</dcterms:created>
  <dcterms:modified xsi:type="dcterms:W3CDTF">2021-03-25T23:19:31Z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16</vt:i4>
  </property>
  <property fmtid="{D5CDD505-2E9C-101B-9397-08002B2CF9AE}" pid="8" name="PresentationFormat">
    <vt:lpwstr>Widescreen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17</vt:i4>
  </property>
</Properties>
</file>