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4"/>
  </p:sldMasterIdLst>
  <p:notesMasterIdLst>
    <p:notesMasterId r:id="rId31"/>
  </p:notesMasterIdLst>
  <p:sldIdLst>
    <p:sldId id="259" r:id="rId5"/>
    <p:sldId id="390" r:id="rId6"/>
    <p:sldId id="395" r:id="rId7"/>
    <p:sldId id="397" r:id="rId8"/>
    <p:sldId id="398" r:id="rId9"/>
    <p:sldId id="399" r:id="rId10"/>
    <p:sldId id="394" r:id="rId11"/>
    <p:sldId id="392" r:id="rId12"/>
    <p:sldId id="388" r:id="rId13"/>
    <p:sldId id="389" r:id="rId14"/>
    <p:sldId id="320" r:id="rId15"/>
    <p:sldId id="400" r:id="rId16"/>
    <p:sldId id="401" r:id="rId17"/>
    <p:sldId id="382" r:id="rId18"/>
    <p:sldId id="336" r:id="rId19"/>
    <p:sldId id="402" r:id="rId20"/>
    <p:sldId id="325" r:id="rId21"/>
    <p:sldId id="391" r:id="rId22"/>
    <p:sldId id="403" r:id="rId23"/>
    <p:sldId id="381" r:id="rId24"/>
    <p:sldId id="404" r:id="rId25"/>
    <p:sldId id="396" r:id="rId26"/>
    <p:sldId id="393" r:id="rId27"/>
    <p:sldId id="405" r:id="rId28"/>
    <p:sldId id="383" r:id="rId29"/>
    <p:sldId id="406" r:id="rId30"/>
  </p:sldIdLst>
  <p:sldSz cx="9144000" cy="6858000" type="screen4x3"/>
  <p:notesSz cx="6794500" cy="99314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5E7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636" autoAdjust="0"/>
    <p:restoredTop sz="94674"/>
  </p:normalViewPr>
  <p:slideViewPr>
    <p:cSldViewPr>
      <p:cViewPr varScale="1">
        <p:scale>
          <a:sx n="124" d="100"/>
          <a:sy n="124" d="100"/>
        </p:scale>
        <p:origin x="1944" y="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ableStyles" Target="tableStyles.xml"/><Relationship Id="rId8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208EB2-CC4F-4919-8ADC-646996928155}" type="datetimeFigureOut">
              <a:rPr lang="sv-SE" smtClean="0"/>
              <a:t>2020-12-14</a:t>
            </a:fld>
            <a:endParaRPr lang="sv-S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3638" y="1241425"/>
            <a:ext cx="4467225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9963"/>
            <a:ext cx="5435600" cy="39100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292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8100" y="943292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713CEB-D962-40A7-BC09-52F01C98E0B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4454151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sv-SE"/>
              <a:t>Klicka här för att ändra format på underrubrik i bakgrunden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sv-SE"/>
              <a:t>2020-12-10</a:t>
            </a:r>
            <a:endParaRPr lang="sv-S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6053086-40E5-4673-9B4A-FC81B10CE5DE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9116692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63688" y="609600"/>
            <a:ext cx="6984776" cy="1143000"/>
          </a:xfrm>
        </p:spPr>
        <p:txBody>
          <a:bodyPr/>
          <a:lstStyle>
            <a:lvl1pPr algn="r">
              <a:defRPr sz="3600"/>
            </a:lvl1pPr>
          </a:lstStyle>
          <a:p>
            <a:r>
              <a:rPr lang="sv-SE"/>
              <a:t>Klicka här för att ändra format</a:t>
            </a:r>
            <a:endParaRPr lang="sv-SE" dirty="0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685800" y="1981200"/>
            <a:ext cx="8062664" cy="4114800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sv-SE"/>
              <a:t>2020-12-10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6053086-40E5-4673-9B4A-FC81B10CE5D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68364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sv-SE"/>
              <a:t>2020-12-10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6053086-40E5-4673-9B4A-FC81B10CE5D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219105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63688" y="609600"/>
            <a:ext cx="6984776" cy="1143000"/>
          </a:xfrm>
        </p:spPr>
        <p:txBody>
          <a:bodyPr/>
          <a:lstStyle>
            <a:lvl1pPr algn="r">
              <a:defRPr sz="3600"/>
            </a:lvl1pPr>
          </a:lstStyle>
          <a:p>
            <a:r>
              <a:rPr lang="sv-SE"/>
              <a:t>Klicka här för att ändra format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685800" y="1981200"/>
            <a:ext cx="8062664" cy="4114800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sv-SE"/>
              <a:t>2020-12-10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6053086-40E5-4673-9B4A-FC81B10CE5D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4987195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sv-SE"/>
              <a:t>2020-12-10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6053086-40E5-4673-9B4A-FC81B10CE5D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253126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63688" y="609600"/>
            <a:ext cx="6912768" cy="1143000"/>
          </a:xfrm>
        </p:spPr>
        <p:txBody>
          <a:bodyPr/>
          <a:lstStyle>
            <a:lvl1pPr algn="r">
              <a:defRPr sz="3600"/>
            </a:lvl1pPr>
          </a:lstStyle>
          <a:p>
            <a:r>
              <a:rPr lang="sv-SE"/>
              <a:t>Klicka här för att ändra format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28256" cy="4114800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sv-SE"/>
              <a:t>2020-12-10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6053086-40E5-4673-9B4A-FC81B10CE5D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496547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835696" y="260648"/>
            <a:ext cx="6984776" cy="1143000"/>
          </a:xfrm>
        </p:spPr>
        <p:txBody>
          <a:bodyPr/>
          <a:lstStyle>
            <a:lvl1pPr algn="r">
              <a:defRPr sz="3600"/>
            </a:lvl1pPr>
          </a:lstStyle>
          <a:p>
            <a:r>
              <a:rPr lang="sv-SE"/>
              <a:t>Klicka här för att ändra format</a:t>
            </a:r>
            <a:endParaRPr lang="sv-SE" dirty="0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17544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175447" cy="3951288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sv-SE"/>
              <a:t>2020-12-10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6053086-40E5-4673-9B4A-FC81B10CE5D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449292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63688" y="609600"/>
            <a:ext cx="6984776" cy="1143000"/>
          </a:xfrm>
        </p:spPr>
        <p:txBody>
          <a:bodyPr/>
          <a:lstStyle>
            <a:lvl1pPr algn="r">
              <a:defRPr sz="3600"/>
            </a:lvl1pPr>
          </a:lstStyle>
          <a:p>
            <a:r>
              <a:rPr lang="sv-SE" dirty="0"/>
              <a:t>Klicka här för att ändra format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sv-SE"/>
              <a:t>2020-12-10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6053086-40E5-4673-9B4A-FC81B10CE5D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250800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sv-SE"/>
              <a:t>2020-12-10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6053086-40E5-4673-9B4A-FC81B10CE5D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196240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835696" y="285082"/>
            <a:ext cx="1653880" cy="105568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/>
              <a:t>Klicka här för att ändra format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700808"/>
            <a:ext cx="3008313" cy="442535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sv-SE"/>
              <a:t>2020-12-10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6053086-40E5-4673-9B4A-FC81B10CE5D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47903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sv-SE" noProof="0"/>
              <a:t>Klicka på ikonen för att lägga till en bild</a:t>
            </a:r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sv-SE"/>
              <a:t>2020-12-10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sv-S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6053086-40E5-4673-9B4A-FC81B10CE5D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8264436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A72005B-0DC1-49CE-8AFE-5195C81FE4C7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66517"/>
            <a:ext cx="9144000" cy="918867"/>
          </a:xfrm>
          <a:prstGeom prst="rect">
            <a:avLst/>
          </a:prstGeom>
        </p:spPr>
      </p:pic>
      <p:pic>
        <p:nvPicPr>
          <p:cNvPr id="3" name="Picture 2" descr="A picture containing drawing&#10;&#10;Description automatically generated">
            <a:extLst>
              <a:ext uri="{FF2B5EF4-FFF2-40B4-BE49-F238E27FC236}">
                <a16:creationId xmlns:a16="http://schemas.microsoft.com/office/drawing/2014/main" id="{92C716D1-34D7-4E85-9E4B-2467C93D0BB4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46" y="152400"/>
            <a:ext cx="1621954" cy="1297563"/>
          </a:xfrm>
          <a:prstGeom prst="rect">
            <a:avLst/>
          </a:prstGeom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v-SE"/>
              <a:t>Klicka här för att ändra format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r>
              <a:rPr lang="sv-SE"/>
              <a:t>2020-12-10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sv-SE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36053086-40E5-4673-9B4A-FC81B10CE5DE}" type="slidenum">
              <a:rPr lang="sv-SE" smtClean="0"/>
              <a:t>‹#›</a:t>
            </a:fld>
            <a:endParaRPr lang="sv-SE"/>
          </a:p>
        </p:txBody>
      </p:sp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2895600" y="16002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Berling" pitchFamily="18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Berling" pitchFamily="18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Berling" pitchFamily="18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Berling" pitchFamily="18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Berling" pitchFamily="18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erling" pitchFamily="18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erling" pitchFamily="18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erling" pitchFamily="18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erling" pitchFamily="18" charset="0"/>
                <a:ea typeface="ＭＳ Ｐゴシック" charset="-128"/>
              </a:defRPr>
            </a:lvl9pPr>
          </a:lstStyle>
          <a:p>
            <a:pPr>
              <a:spcBef>
                <a:spcPct val="50000"/>
              </a:spcBef>
              <a:defRPr/>
            </a:pPr>
            <a:endParaRPr lang="sv-SE"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sunet.se/services/molnbaserade-tjanster/lagring-2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safespring.com/documents/sunet/safespring-sunet-private-cloud-security-controls.pdf" TargetMode="Externa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mailto:freitag@sunet.se" TargetMode="Externa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mailto:freitag@sunet.se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ubrik 4"/>
          <p:cNvSpPr>
            <a:spLocks noGrp="1"/>
          </p:cNvSpPr>
          <p:nvPr>
            <p:ph type="title"/>
          </p:nvPr>
        </p:nvSpPr>
        <p:spPr>
          <a:xfrm>
            <a:off x="1259632" y="1988840"/>
            <a:ext cx="6480720" cy="1431032"/>
          </a:xfrm>
        </p:spPr>
        <p:txBody>
          <a:bodyPr/>
          <a:lstStyle/>
          <a:p>
            <a:pPr algn="ctr"/>
            <a:r>
              <a:rPr lang="sv-SE" b="1" dirty="0"/>
              <a:t>Sunet </a:t>
            </a:r>
            <a:r>
              <a:rPr lang="sv-SE" b="1" dirty="0" err="1"/>
              <a:t>Webbinar</a:t>
            </a:r>
            <a:r>
              <a:rPr lang="sv-SE" b="1" dirty="0"/>
              <a:t>:</a:t>
            </a:r>
            <a:br>
              <a:rPr lang="sv-SE" b="1" dirty="0"/>
            </a:br>
            <a:r>
              <a:rPr lang="sv-SE" b="1" dirty="0"/>
              <a:t>Diskussion och presentation av Sunets aktiviteter inom lagringsområdet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 dirty="0"/>
              <a:t>2020-12-10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3FB4605-7475-F548-A4AC-13E10D9D88EA}"/>
              </a:ext>
            </a:extLst>
          </p:cNvPr>
          <p:cNvSpPr txBox="1"/>
          <p:nvPr/>
        </p:nvSpPr>
        <p:spPr>
          <a:xfrm>
            <a:off x="3817754" y="4559406"/>
            <a:ext cx="176202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ES" dirty="0"/>
              <a:t>2020-12-10</a:t>
            </a:r>
          </a:p>
          <a:p>
            <a:pPr algn="ctr"/>
            <a:r>
              <a:rPr lang="en-ES" dirty="0"/>
              <a:t>Valter Nordh</a:t>
            </a:r>
          </a:p>
          <a:p>
            <a:pPr algn="ctr"/>
            <a:r>
              <a:rPr lang="en-ES" dirty="0"/>
              <a:t>Anders Nilsson</a:t>
            </a:r>
          </a:p>
          <a:p>
            <a:pPr algn="ctr"/>
            <a:r>
              <a:rPr lang="en-ES" dirty="0"/>
              <a:t>Richard Freitag</a:t>
            </a:r>
          </a:p>
        </p:txBody>
      </p:sp>
    </p:spTree>
    <p:extLst>
      <p:ext uri="{BB962C8B-B14F-4D97-AF65-F5344CB8AC3E}">
        <p14:creationId xmlns:p14="http://schemas.microsoft.com/office/powerpoint/2010/main" val="31245466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sv-SE" dirty="0"/>
              <a:t>Objektlagring S3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B93EDEB-C54D-4CC2-AF95-BBDE2BBFFF39}"/>
              </a:ext>
            </a:extLst>
          </p:cNvPr>
          <p:cNvSpPr txBox="1"/>
          <p:nvPr/>
        </p:nvSpPr>
        <p:spPr>
          <a:xfrm>
            <a:off x="755576" y="1990814"/>
            <a:ext cx="777686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>
                <a:cs typeface="Calibri"/>
              </a:rPr>
              <a:t>Klient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på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egen</a:t>
            </a:r>
            <a:r>
              <a:rPr lang="en-US" dirty="0">
                <a:cs typeface="Calibri"/>
              </a:rPr>
              <a:t> server </a:t>
            </a:r>
            <a:r>
              <a:rPr lang="en-US" dirty="0" err="1">
                <a:cs typeface="Calibri"/>
              </a:rPr>
              <a:t>eller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virtuell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maskin</a:t>
            </a:r>
            <a:endParaRPr lang="en-US" dirty="0"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>
                <a:cs typeface="Calibri"/>
              </a:rPr>
              <a:t>Pris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framför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prestanda</a:t>
            </a:r>
            <a:endParaRPr lang="en-US" dirty="0"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>
                <a:cs typeface="Calibri"/>
              </a:rPr>
              <a:t>Två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varianter</a:t>
            </a:r>
            <a:endParaRPr lang="en-US" dirty="0">
              <a:cs typeface="Calibri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err="1">
                <a:cs typeface="Calibri"/>
              </a:rPr>
              <a:t>Publikt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moln</a:t>
            </a:r>
            <a:endParaRPr lang="en-US" dirty="0">
              <a:cs typeface="Calibri"/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>
                <a:cs typeface="Calibri"/>
              </a:rPr>
              <a:t>Ingen </a:t>
            </a:r>
            <a:r>
              <a:rPr lang="en-US" dirty="0" err="1">
                <a:cs typeface="Calibri"/>
              </a:rPr>
              <a:t>bindningstid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eller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bundet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på</a:t>
            </a:r>
            <a:r>
              <a:rPr lang="en-US" dirty="0">
                <a:cs typeface="Calibri"/>
              </a:rPr>
              <a:t> 12 </a:t>
            </a:r>
            <a:r>
              <a:rPr lang="en-US" dirty="0" err="1">
                <a:cs typeface="Calibri"/>
              </a:rPr>
              <a:t>eller</a:t>
            </a:r>
            <a:r>
              <a:rPr lang="en-US" dirty="0">
                <a:cs typeface="Calibri"/>
              </a:rPr>
              <a:t> 36 </a:t>
            </a:r>
            <a:r>
              <a:rPr lang="en-US" dirty="0" err="1">
                <a:cs typeface="Calibri"/>
              </a:rPr>
              <a:t>månader</a:t>
            </a:r>
            <a:endParaRPr lang="en-US" dirty="0">
              <a:cs typeface="Calibri"/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 err="1">
                <a:cs typeface="Calibri"/>
              </a:rPr>
              <a:t>Köpt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tjänst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hårdvaran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kan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delas</a:t>
            </a:r>
            <a:r>
              <a:rPr lang="en-US" dirty="0">
                <a:cs typeface="Calibri"/>
              </a:rPr>
              <a:t> med </a:t>
            </a:r>
            <a:r>
              <a:rPr lang="en-US" dirty="0" err="1">
                <a:cs typeface="Calibri"/>
              </a:rPr>
              <a:t>andra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kunder</a:t>
            </a:r>
            <a:endParaRPr lang="en-US" dirty="0">
              <a:cs typeface="Calibri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err="1">
                <a:cs typeface="Calibri"/>
              </a:rPr>
              <a:t>Sunets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privata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moln</a:t>
            </a:r>
            <a:endParaRPr lang="en-US" dirty="0">
              <a:cs typeface="Calibri"/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 err="1">
                <a:cs typeface="Calibri"/>
              </a:rPr>
              <a:t>Enbart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på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Sunets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egen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hårdvara</a:t>
            </a:r>
            <a:endParaRPr lang="en-US" dirty="0">
              <a:cs typeface="Calibri"/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 err="1">
                <a:cs typeface="Calibri"/>
              </a:rPr>
              <a:t>Bindningstider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på</a:t>
            </a:r>
            <a:r>
              <a:rPr lang="en-US" dirty="0">
                <a:cs typeface="Calibri"/>
              </a:rPr>
              <a:t> 6, 12 </a:t>
            </a:r>
            <a:r>
              <a:rPr lang="en-US" dirty="0" err="1">
                <a:cs typeface="Calibri"/>
              </a:rPr>
              <a:t>eller</a:t>
            </a:r>
            <a:r>
              <a:rPr lang="en-US" dirty="0">
                <a:cs typeface="Calibri"/>
              </a:rPr>
              <a:t> 36 </a:t>
            </a:r>
            <a:r>
              <a:rPr lang="en-US" dirty="0" err="1">
                <a:cs typeface="Calibri"/>
              </a:rPr>
              <a:t>månader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>
                <a:ea typeface="+mn-lt"/>
                <a:cs typeface="+mn-lt"/>
              </a:rPr>
              <a:t>Några</a:t>
            </a:r>
            <a:r>
              <a:rPr lang="en-US" dirty="0">
                <a:ea typeface="+mn-lt"/>
                <a:cs typeface="+mn-lt"/>
              </a:rPr>
              <a:t> </a:t>
            </a:r>
            <a:r>
              <a:rPr lang="en-US" dirty="0" err="1">
                <a:ea typeface="+mn-lt"/>
                <a:cs typeface="+mn-lt"/>
              </a:rPr>
              <a:t>exempel</a:t>
            </a:r>
            <a:endParaRPr lang="en-US" dirty="0">
              <a:ea typeface="+mn-lt"/>
              <a:cs typeface="+mn-lt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err="1">
                <a:cs typeface="Calibri"/>
              </a:rPr>
              <a:t>Lagring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av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stora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volymer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av</a:t>
            </a:r>
            <a:r>
              <a:rPr lang="en-US" dirty="0">
                <a:cs typeface="Calibri"/>
              </a:rPr>
              <a:t> data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err="1">
                <a:cs typeface="Calibri"/>
              </a:rPr>
              <a:t>En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andra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kopia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av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på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lärosätet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lagrat</a:t>
            </a:r>
            <a:r>
              <a:rPr lang="en-US" dirty="0">
                <a:cs typeface="Calibri"/>
              </a:rPr>
              <a:t> data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err="1">
                <a:cs typeface="Calibri"/>
              </a:rPr>
              <a:t>Kopia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av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egen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tagen</a:t>
            </a:r>
            <a:r>
              <a:rPr lang="en-US" dirty="0">
                <a:cs typeface="Calibri"/>
              </a:rPr>
              <a:t> backup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err="1">
                <a:cs typeface="Calibri"/>
              </a:rPr>
              <a:t>Sunet</a:t>
            </a:r>
            <a:r>
              <a:rPr lang="en-US" dirty="0">
                <a:cs typeface="Calibri"/>
              </a:rPr>
              <a:t> Drive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2020-12-10</a:t>
            </a:r>
          </a:p>
        </p:txBody>
      </p:sp>
    </p:spTree>
    <p:extLst>
      <p:ext uri="{BB962C8B-B14F-4D97-AF65-F5344CB8AC3E}">
        <p14:creationId xmlns:p14="http://schemas.microsoft.com/office/powerpoint/2010/main" val="26732846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sv-SE" dirty="0"/>
              <a:t>Slut och frågor?</a:t>
            </a:r>
          </a:p>
        </p:txBody>
      </p:sp>
      <p:sp>
        <p:nvSpPr>
          <p:cNvPr id="3" name="Rectangle 2"/>
          <p:cNvSpPr/>
          <p:nvPr/>
        </p:nvSpPr>
        <p:spPr>
          <a:xfrm>
            <a:off x="1763688" y="2420888"/>
            <a:ext cx="597666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sv-SE" sz="2400" b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Anders Nilsson</a:t>
            </a:r>
            <a:endParaRPr lang="sv-SE" sz="2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sv-SE" sz="24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Produktägare</a:t>
            </a:r>
            <a:br>
              <a:rPr lang="sv-SE" sz="2400" i="1" dirty="0">
                <a:solidFill>
                  <a:srgbClr val="80808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sv-SE" sz="2400" i="1" dirty="0">
              <a:solidFill>
                <a:srgbClr val="808080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sv-SE" sz="16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https://www.sunet.se/services/molnbaserade-tjanster/lagring-2</a:t>
            </a:r>
            <a:endParaRPr lang="sv-SE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br>
              <a:rPr lang="sv-SE" sz="2400" i="1" dirty="0">
                <a:solidFill>
                  <a:srgbClr val="80808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v-SE" sz="2400" dirty="0">
                <a:solidFill>
                  <a:srgbClr val="0563C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anders@sunet.se</a:t>
            </a:r>
          </a:p>
          <a:p>
            <a:pPr>
              <a:spcAft>
                <a:spcPts val="0"/>
              </a:spcAft>
            </a:pPr>
            <a:endParaRPr lang="sv-SE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2020-12-10</a:t>
            </a:r>
          </a:p>
        </p:txBody>
      </p:sp>
    </p:spTree>
    <p:extLst>
      <p:ext uri="{BB962C8B-B14F-4D97-AF65-F5344CB8AC3E}">
        <p14:creationId xmlns:p14="http://schemas.microsoft.com/office/powerpoint/2010/main" val="38576566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ubrik 4"/>
          <p:cNvSpPr>
            <a:spLocks noGrp="1"/>
          </p:cNvSpPr>
          <p:nvPr>
            <p:ph type="title"/>
          </p:nvPr>
        </p:nvSpPr>
        <p:spPr>
          <a:xfrm>
            <a:off x="1619672" y="908720"/>
            <a:ext cx="6480720" cy="1431032"/>
          </a:xfrm>
        </p:spPr>
        <p:txBody>
          <a:bodyPr/>
          <a:lstStyle/>
          <a:p>
            <a:pPr algn="ctr"/>
            <a:r>
              <a:rPr lang="sv-SE" dirty="0"/>
              <a:t>Sunet Drive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C9E61E8-A2A0-4FDC-B9D9-96AF05D6C3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8028" y="2845321"/>
            <a:ext cx="4067944" cy="266734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F9C8B1F-C05A-4CE1-B4C8-C76551F8070C}"/>
              </a:ext>
            </a:extLst>
          </p:cNvPr>
          <p:cNvSpPr txBox="1"/>
          <p:nvPr/>
        </p:nvSpPr>
        <p:spPr>
          <a:xfrm>
            <a:off x="305780" y="6233622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2020-12-01</a:t>
            </a:r>
          </a:p>
        </p:txBody>
      </p:sp>
    </p:spTree>
    <p:extLst>
      <p:ext uri="{BB962C8B-B14F-4D97-AF65-F5344CB8AC3E}">
        <p14:creationId xmlns:p14="http://schemas.microsoft.com/office/powerpoint/2010/main" val="11742934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9A8800-ABE1-460E-8FD5-B1F9BF5A8D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Agenda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B93EDEB-C54D-4CC2-AF95-BBDE2BBFFF39}"/>
              </a:ext>
            </a:extLst>
          </p:cNvPr>
          <p:cNvSpPr txBox="1"/>
          <p:nvPr/>
        </p:nvSpPr>
        <p:spPr>
          <a:xfrm>
            <a:off x="755576" y="2204864"/>
            <a:ext cx="374441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Research data – a model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Sunet Drive </a:t>
            </a:r>
            <a:r>
              <a:rPr lang="de-DE" dirty="0" err="1"/>
              <a:t>Overview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Data </a:t>
            </a:r>
            <a:r>
              <a:rPr lang="de-DE" dirty="0" err="1"/>
              <a:t>integration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Nodes and buckets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Sunet Drive Overview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Single Sign 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Follow your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Own your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Private Cloud Security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Possible Future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13572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47C312-706E-48DD-BAED-DD7814FB35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Anectodote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D7A39A9-8533-422D-A0ED-8DEC717CEE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488" y="2424463"/>
            <a:ext cx="8881024" cy="1004537"/>
          </a:xfrm>
          <a:prstGeom prst="rect">
            <a:avLst/>
          </a:prstGeom>
        </p:spPr>
      </p:pic>
      <p:sp>
        <p:nvSpPr>
          <p:cNvPr id="4" name="textruta 13">
            <a:extLst>
              <a:ext uri="{FF2B5EF4-FFF2-40B4-BE49-F238E27FC236}">
                <a16:creationId xmlns:a16="http://schemas.microsoft.com/office/drawing/2014/main" id="{8ECA1E5A-F33C-4106-8996-E47F56BC48B3}"/>
              </a:ext>
            </a:extLst>
          </p:cNvPr>
          <p:cNvSpPr txBox="1"/>
          <p:nvPr/>
        </p:nvSpPr>
        <p:spPr>
          <a:xfrm>
            <a:off x="131488" y="3864623"/>
            <a:ext cx="16561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1400" dirty="0"/>
              <a:t>Onsdag, kl. 10:51</a:t>
            </a:r>
          </a:p>
        </p:txBody>
      </p:sp>
    </p:spTree>
    <p:extLst>
      <p:ext uri="{BB962C8B-B14F-4D97-AF65-F5344CB8AC3E}">
        <p14:creationId xmlns:p14="http://schemas.microsoft.com/office/powerpoint/2010/main" val="14076482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21279" y="86168"/>
            <a:ext cx="7128792" cy="1143000"/>
          </a:xfrm>
        </p:spPr>
        <p:txBody>
          <a:bodyPr/>
          <a:lstStyle/>
          <a:p>
            <a:r>
              <a:rPr lang="sv-SE" sz="3200" dirty="0" err="1"/>
              <a:t>Reserach</a:t>
            </a:r>
            <a:r>
              <a:rPr lang="sv-SE" sz="3200" dirty="0"/>
              <a:t> data – a </a:t>
            </a:r>
            <a:r>
              <a:rPr lang="sv-SE" sz="3200" dirty="0" err="1"/>
              <a:t>model</a:t>
            </a:r>
            <a:endParaRPr lang="sv-SE" sz="3200" dirty="0"/>
          </a:p>
        </p:txBody>
      </p:sp>
      <p:pic>
        <p:nvPicPr>
          <p:cNvPr id="4" name="Bildobjekt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69916"/>
            <a:ext cx="4991917" cy="2532002"/>
          </a:xfrm>
          <a:prstGeom prst="rect">
            <a:avLst/>
          </a:prstGeom>
        </p:spPr>
      </p:pic>
      <p:sp>
        <p:nvSpPr>
          <p:cNvPr id="5" name="textruta 4"/>
          <p:cNvSpPr txBox="1"/>
          <p:nvPr/>
        </p:nvSpPr>
        <p:spPr>
          <a:xfrm>
            <a:off x="323528" y="1437868"/>
            <a:ext cx="27363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000" dirty="0" err="1"/>
              <a:t>Classification</a:t>
            </a:r>
            <a:endParaRPr lang="sv-SE" sz="2000" dirty="0"/>
          </a:p>
        </p:txBody>
      </p:sp>
      <p:sp>
        <p:nvSpPr>
          <p:cNvPr id="7" name="textruta 6"/>
          <p:cNvSpPr txBox="1"/>
          <p:nvPr/>
        </p:nvSpPr>
        <p:spPr>
          <a:xfrm>
            <a:off x="326353" y="4678228"/>
            <a:ext cx="27363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000" dirty="0"/>
              <a:t>Access</a:t>
            </a:r>
          </a:p>
        </p:txBody>
      </p:sp>
      <p:sp>
        <p:nvSpPr>
          <p:cNvPr id="10" name="textruta 9"/>
          <p:cNvSpPr txBox="1"/>
          <p:nvPr/>
        </p:nvSpPr>
        <p:spPr>
          <a:xfrm>
            <a:off x="4644008" y="2996952"/>
            <a:ext cx="27363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000" dirty="0" err="1"/>
              <a:t>Livecycle</a:t>
            </a:r>
            <a:endParaRPr lang="sv-SE" sz="2000" dirty="0"/>
          </a:p>
        </p:txBody>
      </p:sp>
      <p:sp>
        <p:nvSpPr>
          <p:cNvPr id="12" name="Rektangel 11"/>
          <p:cNvSpPr/>
          <p:nvPr/>
        </p:nvSpPr>
        <p:spPr bwMode="auto">
          <a:xfrm>
            <a:off x="7160660" y="1964449"/>
            <a:ext cx="1659812" cy="841571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Berling" pitchFamily="18" charset="0"/>
                <a:ea typeface="ＭＳ Ｐゴシック" charset="-128"/>
              </a:rPr>
              <a:t>Where</a:t>
            </a:r>
            <a:r>
              <a:rPr kumimoji="0" lang="sv-SE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Berling" pitchFamily="18" charset="0"/>
                <a:ea typeface="ＭＳ Ｐゴシック" charset="-128"/>
              </a:rPr>
              <a:t> is my data?</a:t>
            </a:r>
          </a:p>
        </p:txBody>
      </p:sp>
      <p:sp>
        <p:nvSpPr>
          <p:cNvPr id="13" name="Rektangel 12"/>
          <p:cNvSpPr/>
          <p:nvPr/>
        </p:nvSpPr>
        <p:spPr bwMode="auto">
          <a:xfrm>
            <a:off x="5220072" y="1956068"/>
            <a:ext cx="1654238" cy="841571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Berling" pitchFamily="18" charset="0"/>
                <a:ea typeface="ＭＳ Ｐゴシック" charset="-128"/>
              </a:rPr>
              <a:t>How</a:t>
            </a:r>
            <a:r>
              <a:rPr kumimoji="0" lang="sv-SE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Berling" pitchFamily="18" charset="0"/>
                <a:ea typeface="ＭＳ Ｐゴシック" charset="-128"/>
              </a:rPr>
              <a:t> do </a:t>
            </a:r>
            <a:r>
              <a:rPr kumimoji="0" lang="sv-SE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Berling" pitchFamily="18" charset="0"/>
                <a:ea typeface="ＭＳ Ｐゴシック" charset="-128"/>
              </a:rPr>
              <a:t>you</a:t>
            </a:r>
            <a:r>
              <a:rPr kumimoji="0" lang="sv-SE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Berling" pitchFamily="18" charset="0"/>
                <a:ea typeface="ＭＳ Ｐゴシック" charset="-128"/>
              </a:rPr>
              <a:t> access data</a:t>
            </a:r>
            <a:r>
              <a:rPr kumimoji="0" lang="sv-SE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Berling" pitchFamily="18" charset="0"/>
                <a:ea typeface="ＭＳ Ｐゴシック" charset="-128"/>
              </a:rPr>
              <a:t>?</a:t>
            </a:r>
            <a:endParaRPr kumimoji="0" lang="sv-SE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Berling" pitchFamily="18" charset="0"/>
              <a:ea typeface="ＭＳ Ｐゴシック" charset="-128"/>
            </a:endParaRPr>
          </a:p>
        </p:txBody>
      </p:sp>
      <p:pic>
        <p:nvPicPr>
          <p:cNvPr id="3" name="Bildobjekt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119" y="5081522"/>
            <a:ext cx="3344793" cy="748834"/>
          </a:xfrm>
          <a:prstGeom prst="rect">
            <a:avLst/>
          </a:prstGeom>
        </p:spPr>
      </p:pic>
      <p:pic>
        <p:nvPicPr>
          <p:cNvPr id="6" name="Bildobjekt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0162" y="3414022"/>
            <a:ext cx="3250994" cy="2423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24936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objekt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69916"/>
            <a:ext cx="4991917" cy="2532002"/>
          </a:xfrm>
          <a:prstGeom prst="rect">
            <a:avLst/>
          </a:prstGeom>
        </p:spPr>
      </p:pic>
      <p:sp>
        <p:nvSpPr>
          <p:cNvPr id="10" name="textruta 9"/>
          <p:cNvSpPr txBox="1"/>
          <p:nvPr/>
        </p:nvSpPr>
        <p:spPr>
          <a:xfrm>
            <a:off x="4644008" y="2996952"/>
            <a:ext cx="27363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000" dirty="0" err="1"/>
              <a:t>Livecycle</a:t>
            </a:r>
            <a:endParaRPr lang="sv-SE" sz="2000" dirty="0"/>
          </a:p>
        </p:txBody>
      </p:sp>
      <p:sp>
        <p:nvSpPr>
          <p:cNvPr id="5" name="textruta 4"/>
          <p:cNvSpPr txBox="1"/>
          <p:nvPr/>
        </p:nvSpPr>
        <p:spPr>
          <a:xfrm>
            <a:off x="323528" y="1437868"/>
            <a:ext cx="27363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000" dirty="0" err="1"/>
              <a:t>Classification</a:t>
            </a:r>
            <a:endParaRPr lang="sv-SE" sz="2000" dirty="0"/>
          </a:p>
        </p:txBody>
      </p:sp>
      <p:sp>
        <p:nvSpPr>
          <p:cNvPr id="7" name="textruta 6"/>
          <p:cNvSpPr txBox="1"/>
          <p:nvPr/>
        </p:nvSpPr>
        <p:spPr>
          <a:xfrm>
            <a:off x="326353" y="4678228"/>
            <a:ext cx="27363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000" dirty="0"/>
              <a:t>Access</a:t>
            </a:r>
          </a:p>
        </p:txBody>
      </p:sp>
      <p:pic>
        <p:nvPicPr>
          <p:cNvPr id="3" name="Bildobjekt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119" y="5081522"/>
            <a:ext cx="3344793" cy="748834"/>
          </a:xfrm>
          <a:prstGeom prst="rect">
            <a:avLst/>
          </a:prstGeom>
        </p:spPr>
      </p:pic>
      <p:sp>
        <p:nvSpPr>
          <p:cNvPr id="12" name="Rektangel 11"/>
          <p:cNvSpPr/>
          <p:nvPr/>
        </p:nvSpPr>
        <p:spPr bwMode="auto">
          <a:xfrm>
            <a:off x="7160660" y="1964449"/>
            <a:ext cx="1659812" cy="841571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Berling" pitchFamily="18" charset="0"/>
                <a:ea typeface="ＭＳ Ｐゴシック" charset="-128"/>
              </a:rPr>
              <a:t>Where</a:t>
            </a:r>
            <a:r>
              <a:rPr kumimoji="0" lang="sv-SE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Berling" pitchFamily="18" charset="0"/>
                <a:ea typeface="ＭＳ Ｐゴシック" charset="-128"/>
              </a:rPr>
              <a:t> is my data?</a:t>
            </a:r>
          </a:p>
        </p:txBody>
      </p:sp>
      <p:sp>
        <p:nvSpPr>
          <p:cNvPr id="13" name="Rektangel 12"/>
          <p:cNvSpPr/>
          <p:nvPr/>
        </p:nvSpPr>
        <p:spPr bwMode="auto">
          <a:xfrm>
            <a:off x="5220072" y="1956068"/>
            <a:ext cx="1654238" cy="841571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Berling" pitchFamily="18" charset="0"/>
                <a:ea typeface="ＭＳ Ｐゴシック" charset="-128"/>
              </a:rPr>
              <a:t>How</a:t>
            </a:r>
            <a:r>
              <a:rPr kumimoji="0" lang="sv-SE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Berling" pitchFamily="18" charset="0"/>
                <a:ea typeface="ＭＳ Ｐゴシック" charset="-128"/>
              </a:rPr>
              <a:t> do </a:t>
            </a:r>
            <a:r>
              <a:rPr kumimoji="0" lang="sv-SE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Berling" pitchFamily="18" charset="0"/>
                <a:ea typeface="ＭＳ Ｐゴシック" charset="-128"/>
              </a:rPr>
              <a:t>you</a:t>
            </a:r>
            <a:r>
              <a:rPr kumimoji="0" lang="sv-SE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Berling" pitchFamily="18" charset="0"/>
                <a:ea typeface="ＭＳ Ｐゴシック" charset="-128"/>
              </a:rPr>
              <a:t> access data</a:t>
            </a:r>
            <a:r>
              <a:rPr kumimoji="0" lang="sv-SE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Berling" pitchFamily="18" charset="0"/>
                <a:ea typeface="ＭＳ Ｐゴシック" charset="-128"/>
              </a:rPr>
              <a:t>?</a:t>
            </a:r>
            <a:endParaRPr kumimoji="0" lang="sv-SE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Berling" pitchFamily="18" charset="0"/>
              <a:ea typeface="ＭＳ Ｐゴシック" charset="-128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D8D56914-9240-4A63-BC5B-D773F7F2E010}"/>
              </a:ext>
            </a:extLst>
          </p:cNvPr>
          <p:cNvSpPr/>
          <p:nvPr/>
        </p:nvSpPr>
        <p:spPr bwMode="auto">
          <a:xfrm>
            <a:off x="24167" y="1419462"/>
            <a:ext cx="8856984" cy="4511414"/>
          </a:xfrm>
          <a:prstGeom prst="roundRect">
            <a:avLst/>
          </a:prstGeom>
          <a:solidFill>
            <a:schemeClr val="bg1">
              <a:alpha val="91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Berling" pitchFamily="18" charset="0"/>
              <a:ea typeface="ＭＳ Ｐゴシック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21279" y="86168"/>
            <a:ext cx="7128792" cy="1143000"/>
          </a:xfrm>
        </p:spPr>
        <p:txBody>
          <a:bodyPr/>
          <a:lstStyle/>
          <a:p>
            <a:r>
              <a:rPr lang="sv-SE" sz="3200" dirty="0" err="1"/>
              <a:t>Reserach</a:t>
            </a:r>
            <a:r>
              <a:rPr lang="sv-SE" sz="3200" dirty="0"/>
              <a:t> data – a </a:t>
            </a:r>
            <a:r>
              <a:rPr lang="sv-SE" sz="3200" dirty="0" err="1"/>
              <a:t>model</a:t>
            </a:r>
            <a:endParaRPr lang="sv-SE" sz="3200" dirty="0"/>
          </a:p>
        </p:txBody>
      </p:sp>
      <p:pic>
        <p:nvPicPr>
          <p:cNvPr id="6" name="Bildobjekt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0162" y="3414022"/>
            <a:ext cx="3250994" cy="2423180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5D28DBBC-7A93-44CE-BDF1-213C5A160338}"/>
              </a:ext>
            </a:extLst>
          </p:cNvPr>
          <p:cNvSpPr/>
          <p:nvPr/>
        </p:nvSpPr>
        <p:spPr bwMode="auto">
          <a:xfrm>
            <a:off x="5347473" y="5229200"/>
            <a:ext cx="720082" cy="720082"/>
          </a:xfrm>
          <a:prstGeom prst="ellipse">
            <a:avLst/>
          </a:prstGeom>
          <a:solidFill>
            <a:srgbClr val="FF0000">
              <a:alpha val="26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Berling" pitchFamily="18" charset="0"/>
              <a:ea typeface="ＭＳ Ｐゴシック" charset="-128"/>
            </a:endParaRPr>
          </a:p>
        </p:txBody>
      </p:sp>
      <p:sp>
        <p:nvSpPr>
          <p:cNvPr id="11" name="Arrow: Down 10">
            <a:extLst>
              <a:ext uri="{FF2B5EF4-FFF2-40B4-BE49-F238E27FC236}">
                <a16:creationId xmlns:a16="http://schemas.microsoft.com/office/drawing/2014/main" id="{F8F2A972-71CA-401F-8635-47EE89628C69}"/>
              </a:ext>
            </a:extLst>
          </p:cNvPr>
          <p:cNvSpPr/>
          <p:nvPr/>
        </p:nvSpPr>
        <p:spPr bwMode="auto">
          <a:xfrm rot="18956490">
            <a:off x="4663460" y="4013623"/>
            <a:ext cx="425828" cy="1506149"/>
          </a:xfrm>
          <a:prstGeom prst="downArrow">
            <a:avLst/>
          </a:prstGeom>
          <a:solidFill>
            <a:srgbClr val="FF0000">
              <a:alpha val="26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Berling" pitchFamily="18" charset="0"/>
              <a:ea typeface="ＭＳ Ｐゴシック" charset="-128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5624C58-DCFD-4EC1-941B-65921BF9C6F1}"/>
              </a:ext>
            </a:extLst>
          </p:cNvPr>
          <p:cNvSpPr txBox="1"/>
          <p:nvPr/>
        </p:nvSpPr>
        <p:spPr>
          <a:xfrm>
            <a:off x="642285" y="3862620"/>
            <a:ext cx="391179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This is where the money ends!*</a:t>
            </a:r>
          </a:p>
          <a:p>
            <a:br>
              <a:rPr lang="en-GB" sz="1200" dirty="0"/>
            </a:br>
            <a:br>
              <a:rPr lang="en-GB" sz="1200" dirty="0"/>
            </a:br>
            <a:br>
              <a:rPr lang="en-GB" sz="1200" dirty="0"/>
            </a:br>
            <a:br>
              <a:rPr lang="en-GB" sz="1200" dirty="0"/>
            </a:br>
            <a:br>
              <a:rPr lang="en-GB" sz="1200" dirty="0"/>
            </a:br>
            <a:br>
              <a:rPr lang="en-GB" sz="1200" dirty="0"/>
            </a:br>
            <a:br>
              <a:rPr lang="en-GB" sz="1200" dirty="0"/>
            </a:br>
            <a:br>
              <a:rPr lang="en-GB" sz="1200" dirty="0"/>
            </a:br>
            <a:r>
              <a:rPr lang="en-GB" sz="1200" dirty="0"/>
              <a:t>*for many projects</a:t>
            </a:r>
          </a:p>
        </p:txBody>
      </p:sp>
    </p:spTree>
    <p:extLst>
      <p:ext uri="{BB962C8B-B14F-4D97-AF65-F5344CB8AC3E}">
        <p14:creationId xmlns:p14="http://schemas.microsoft.com/office/powerpoint/2010/main" val="21297043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ktangel 19"/>
          <p:cNvSpPr/>
          <p:nvPr/>
        </p:nvSpPr>
        <p:spPr bwMode="auto">
          <a:xfrm>
            <a:off x="2627784" y="3289305"/>
            <a:ext cx="1800200" cy="1152127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Berling" pitchFamily="18" charset="0"/>
                <a:ea typeface="ＭＳ Ｐゴシック" charset="-128"/>
              </a:rPr>
              <a:t>Storage</a:t>
            </a:r>
            <a:r>
              <a:rPr kumimoji="0" lang="sv-SE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Berling" pitchFamily="18" charset="0"/>
                <a:ea typeface="ＭＳ Ｐゴシック" charset="-128"/>
              </a:rPr>
              <a:t> (S3)</a:t>
            </a:r>
          </a:p>
        </p:txBody>
      </p:sp>
      <p:pic>
        <p:nvPicPr>
          <p:cNvPr id="19" name="Picture 18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CA86555F-F87E-4FCF-8130-C4456C02002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2385" y="3251951"/>
            <a:ext cx="1780377" cy="1776460"/>
          </a:xfrm>
          <a:prstGeom prst="rect">
            <a:avLst/>
          </a:prstGeom>
        </p:spPr>
      </p:pic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355976" y="127471"/>
            <a:ext cx="4680520" cy="1143000"/>
          </a:xfrm>
        </p:spPr>
        <p:txBody>
          <a:bodyPr/>
          <a:lstStyle/>
          <a:p>
            <a:pPr algn="l"/>
            <a:r>
              <a:rPr lang="sv-SE" dirty="0" err="1"/>
              <a:t>Example</a:t>
            </a:r>
            <a:r>
              <a:rPr lang="sv-SE" dirty="0"/>
              <a:t> - Integration</a:t>
            </a:r>
          </a:p>
        </p:txBody>
      </p:sp>
      <p:sp>
        <p:nvSpPr>
          <p:cNvPr id="12" name="Rektangel 11"/>
          <p:cNvSpPr/>
          <p:nvPr/>
        </p:nvSpPr>
        <p:spPr bwMode="auto">
          <a:xfrm>
            <a:off x="611560" y="2103424"/>
            <a:ext cx="936104" cy="577257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Berling" pitchFamily="18" charset="0"/>
                <a:ea typeface="ＭＳ Ｐゴシック" charset="-128"/>
              </a:rPr>
              <a:t>UV-Vis</a:t>
            </a:r>
          </a:p>
        </p:txBody>
      </p:sp>
      <p:sp>
        <p:nvSpPr>
          <p:cNvPr id="14" name="Rektangel 13"/>
          <p:cNvSpPr/>
          <p:nvPr/>
        </p:nvSpPr>
        <p:spPr bwMode="auto">
          <a:xfrm>
            <a:off x="611560" y="2842960"/>
            <a:ext cx="936104" cy="577257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Berling" pitchFamily="18" charset="0"/>
                <a:ea typeface="ＭＳ Ｐゴシック" charset="-128"/>
              </a:rPr>
              <a:t>IVIUM</a:t>
            </a:r>
          </a:p>
        </p:txBody>
      </p:sp>
      <p:sp>
        <p:nvSpPr>
          <p:cNvPr id="15" name="Rektangel 14"/>
          <p:cNvSpPr/>
          <p:nvPr/>
        </p:nvSpPr>
        <p:spPr bwMode="auto">
          <a:xfrm>
            <a:off x="611560" y="5070438"/>
            <a:ext cx="936104" cy="577257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Berling" pitchFamily="18" charset="0"/>
                <a:ea typeface="ＭＳ Ｐゴシック" charset="-128"/>
              </a:rPr>
              <a:t>IPCE</a:t>
            </a:r>
          </a:p>
        </p:txBody>
      </p:sp>
      <p:sp>
        <p:nvSpPr>
          <p:cNvPr id="16" name="Rektangel 15"/>
          <p:cNvSpPr/>
          <p:nvPr/>
        </p:nvSpPr>
        <p:spPr bwMode="auto">
          <a:xfrm>
            <a:off x="611560" y="4326467"/>
            <a:ext cx="936104" cy="577257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Berling" pitchFamily="18" charset="0"/>
                <a:ea typeface="ＭＳ Ｐゴシック" charset="-128"/>
              </a:rPr>
              <a:t>PIA</a:t>
            </a:r>
          </a:p>
        </p:txBody>
      </p:sp>
      <p:sp>
        <p:nvSpPr>
          <p:cNvPr id="17" name="Rektangel 16"/>
          <p:cNvSpPr/>
          <p:nvPr/>
        </p:nvSpPr>
        <p:spPr bwMode="auto">
          <a:xfrm>
            <a:off x="611560" y="3582496"/>
            <a:ext cx="936104" cy="577257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Berling" pitchFamily="18" charset="0"/>
                <a:ea typeface="ＭＳ Ｐゴシック" charset="-128"/>
              </a:rPr>
              <a:t>…</a:t>
            </a:r>
          </a:p>
        </p:txBody>
      </p:sp>
      <p:sp>
        <p:nvSpPr>
          <p:cNvPr id="18" name="textruta 17"/>
          <p:cNvSpPr txBox="1"/>
          <p:nvPr/>
        </p:nvSpPr>
        <p:spPr>
          <a:xfrm>
            <a:off x="323528" y="1412776"/>
            <a:ext cx="20162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400" b="1" dirty="0" err="1"/>
              <a:t>Primary</a:t>
            </a:r>
            <a:r>
              <a:rPr lang="sv-SE" sz="1400" b="1" dirty="0"/>
              <a:t> data </a:t>
            </a:r>
            <a:r>
              <a:rPr lang="sv-SE" sz="1400" b="1" dirty="0" err="1"/>
              <a:t>sources</a:t>
            </a:r>
            <a:endParaRPr lang="sv-SE" sz="1400" b="1" dirty="0"/>
          </a:p>
        </p:txBody>
      </p:sp>
      <p:cxnSp>
        <p:nvCxnSpPr>
          <p:cNvPr id="5" name="Rak koppling 4"/>
          <p:cNvCxnSpPr/>
          <p:nvPr/>
        </p:nvCxnSpPr>
        <p:spPr bwMode="auto">
          <a:xfrm>
            <a:off x="2267744" y="1412776"/>
            <a:ext cx="72008" cy="4860085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1" name="Rak koppling 20"/>
          <p:cNvCxnSpPr/>
          <p:nvPr/>
        </p:nvCxnSpPr>
        <p:spPr bwMode="auto">
          <a:xfrm>
            <a:off x="4716016" y="1412776"/>
            <a:ext cx="72008" cy="4860085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2" name="textruta 21"/>
          <p:cNvSpPr txBox="1"/>
          <p:nvPr/>
        </p:nvSpPr>
        <p:spPr>
          <a:xfrm>
            <a:off x="5621125" y="1335722"/>
            <a:ext cx="16561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400" b="1" dirty="0"/>
              <a:t>Access</a:t>
            </a:r>
          </a:p>
        </p:txBody>
      </p:sp>
      <p:sp>
        <p:nvSpPr>
          <p:cNvPr id="23" name="Högerpil 22"/>
          <p:cNvSpPr/>
          <p:nvPr/>
        </p:nvSpPr>
        <p:spPr bwMode="auto">
          <a:xfrm>
            <a:off x="1691680" y="2353201"/>
            <a:ext cx="504056" cy="144016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Berling" pitchFamily="18" charset="0"/>
              <a:ea typeface="ＭＳ Ｐゴシック" charset="-128"/>
            </a:endParaRPr>
          </a:p>
        </p:txBody>
      </p:sp>
      <p:sp>
        <p:nvSpPr>
          <p:cNvPr id="24" name="Högerpil 23"/>
          <p:cNvSpPr/>
          <p:nvPr/>
        </p:nvSpPr>
        <p:spPr bwMode="auto">
          <a:xfrm>
            <a:off x="1691680" y="3057857"/>
            <a:ext cx="504056" cy="144016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Berling" pitchFamily="18" charset="0"/>
              <a:ea typeface="ＭＳ Ｐゴシック" charset="-128"/>
            </a:endParaRPr>
          </a:p>
        </p:txBody>
      </p:sp>
      <p:sp>
        <p:nvSpPr>
          <p:cNvPr id="25" name="Högerpil 24"/>
          <p:cNvSpPr/>
          <p:nvPr/>
        </p:nvSpPr>
        <p:spPr bwMode="auto">
          <a:xfrm>
            <a:off x="1691680" y="3798867"/>
            <a:ext cx="504056" cy="144016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Berling" pitchFamily="18" charset="0"/>
              <a:ea typeface="ＭＳ Ｐゴシック" charset="-128"/>
            </a:endParaRPr>
          </a:p>
        </p:txBody>
      </p:sp>
      <p:sp>
        <p:nvSpPr>
          <p:cNvPr id="26" name="Högerpil 25"/>
          <p:cNvSpPr/>
          <p:nvPr/>
        </p:nvSpPr>
        <p:spPr bwMode="auto">
          <a:xfrm>
            <a:off x="1691680" y="4543087"/>
            <a:ext cx="504056" cy="144016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Berling" pitchFamily="18" charset="0"/>
              <a:ea typeface="ＭＳ Ｐゴシック" charset="-128"/>
            </a:endParaRPr>
          </a:p>
        </p:txBody>
      </p:sp>
      <p:sp>
        <p:nvSpPr>
          <p:cNvPr id="27" name="Högerpil 26"/>
          <p:cNvSpPr/>
          <p:nvPr/>
        </p:nvSpPr>
        <p:spPr bwMode="auto">
          <a:xfrm>
            <a:off x="1721723" y="5287307"/>
            <a:ext cx="504056" cy="144016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Berling" pitchFamily="18" charset="0"/>
              <a:ea typeface="ＭＳ Ｐゴシック" charset="-128"/>
            </a:endParaRPr>
          </a:p>
        </p:txBody>
      </p:sp>
      <p:pic>
        <p:nvPicPr>
          <p:cNvPr id="29" name="Bildobjekt 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6853" y="2924944"/>
            <a:ext cx="2545627" cy="434948"/>
          </a:xfrm>
          <a:prstGeom prst="rect">
            <a:avLst/>
          </a:prstGeom>
        </p:spPr>
      </p:pic>
      <p:pic>
        <p:nvPicPr>
          <p:cNvPr id="34" name="Bildobjekt 3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28466" y="4517471"/>
            <a:ext cx="1926230" cy="1105934"/>
          </a:xfrm>
          <a:prstGeom prst="rect">
            <a:avLst/>
          </a:prstGeom>
        </p:spPr>
      </p:pic>
      <p:pic>
        <p:nvPicPr>
          <p:cNvPr id="4" name="Picture 3" descr="Graphical user interface&#10;&#10;Description automatically generated">
            <a:extLst>
              <a:ext uri="{FF2B5EF4-FFF2-40B4-BE49-F238E27FC236}">
                <a16:creationId xmlns:a16="http://schemas.microsoft.com/office/drawing/2014/main" id="{084BC5DF-96AB-43A3-9A8E-D402B01BDD1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9199" y="1787879"/>
            <a:ext cx="1947351" cy="109416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8CC042B-200D-4B15-9283-391307739B1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57897" y="2103424"/>
            <a:ext cx="1616948" cy="485476"/>
          </a:xfrm>
          <a:prstGeom prst="rect">
            <a:avLst/>
          </a:prstGeom>
        </p:spPr>
      </p:pic>
      <p:pic>
        <p:nvPicPr>
          <p:cNvPr id="9" name="Picture 8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6E52FD3E-0955-44BA-80FF-D1EC3BC8101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6795" y="3399455"/>
            <a:ext cx="977138" cy="1954276"/>
          </a:xfrm>
          <a:prstGeom prst="rect">
            <a:avLst/>
          </a:prstGeom>
        </p:spPr>
      </p:pic>
      <p:pic>
        <p:nvPicPr>
          <p:cNvPr id="11" name="Picture 10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5FA086B6-C859-4CBF-9A20-66922B3947FA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61" y="3251951"/>
            <a:ext cx="1034868" cy="1839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23340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A1DD97-C54C-4FF6-BDEA-0FA23F509D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3688" y="609600"/>
            <a:ext cx="6912768" cy="1143000"/>
          </a:xfr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sv-SE" dirty="0" err="1">
                <a:latin typeface="+mj-lt"/>
                <a:ea typeface="+mj-ea"/>
                <a:cs typeface="+mj-cs"/>
              </a:rPr>
              <a:t>Nodes</a:t>
            </a:r>
            <a:r>
              <a:rPr lang="sv-SE" dirty="0">
                <a:latin typeface="+mj-lt"/>
                <a:ea typeface="+mj-ea"/>
                <a:cs typeface="+mj-cs"/>
              </a:rPr>
              <a:t> and </a:t>
            </a:r>
            <a:r>
              <a:rPr lang="sv-SE" dirty="0" err="1">
                <a:latin typeface="+mj-lt"/>
                <a:ea typeface="+mj-ea"/>
                <a:cs typeface="+mj-cs"/>
              </a:rPr>
              <a:t>buckets</a:t>
            </a:r>
            <a:endParaRPr lang="sv-SE" dirty="0">
              <a:latin typeface="+mj-lt"/>
              <a:ea typeface="+mj-ea"/>
              <a:cs typeface="+mj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D867942-E1AC-4DB5-BC56-46CBB7CE190F}"/>
              </a:ext>
            </a:extLst>
          </p:cNvPr>
          <p:cNvSpPr txBox="1"/>
          <p:nvPr/>
        </p:nvSpPr>
        <p:spPr bwMode="auto">
          <a:xfrm>
            <a:off x="581979" y="1556792"/>
            <a:ext cx="3810000" cy="453920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marL="285750" indent="-28575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sv-SE" sz="1700" dirty="0"/>
              <a:t>Main </a:t>
            </a:r>
            <a:r>
              <a:rPr lang="sv-SE" sz="1700" dirty="0" err="1"/>
              <a:t>storage</a:t>
            </a:r>
            <a:r>
              <a:rPr lang="sv-SE" sz="1700" dirty="0"/>
              <a:t> </a:t>
            </a:r>
            <a:r>
              <a:rPr lang="sv-SE" sz="1700" dirty="0" err="1"/>
              <a:t>unit</a:t>
            </a:r>
            <a:r>
              <a:rPr lang="sv-SE" sz="1700" dirty="0"/>
              <a:t> is an S3-bucket</a:t>
            </a:r>
          </a:p>
          <a:p>
            <a:pPr marL="285750" indent="-28575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sv-SE" sz="1700" dirty="0"/>
              <a:t>A </a:t>
            </a:r>
            <a:r>
              <a:rPr lang="sv-SE" sz="1700" dirty="0" err="1"/>
              <a:t>bucket</a:t>
            </a:r>
            <a:r>
              <a:rPr lang="sv-SE" sz="1700" dirty="0"/>
              <a:t> is </a:t>
            </a:r>
            <a:r>
              <a:rPr lang="sv-SE" sz="1700" dirty="0" err="1"/>
              <a:t>comparable</a:t>
            </a:r>
            <a:r>
              <a:rPr lang="sv-SE" sz="1700" dirty="0"/>
              <a:t> to a </a:t>
            </a:r>
            <a:r>
              <a:rPr lang="sv-SE" sz="1700" dirty="0" err="1"/>
              <a:t>virtual</a:t>
            </a:r>
            <a:r>
              <a:rPr lang="sv-SE" sz="1700" dirty="0"/>
              <a:t> hard disk</a:t>
            </a:r>
          </a:p>
          <a:p>
            <a:pPr marL="285750" indent="-28575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sv-SE" sz="1700" dirty="0"/>
              <a:t>NextCloud is the access </a:t>
            </a:r>
            <a:r>
              <a:rPr lang="sv-SE" sz="1700" dirty="0" err="1"/>
              <a:t>layer</a:t>
            </a:r>
            <a:r>
              <a:rPr lang="sv-SE" sz="1700" dirty="0"/>
              <a:t> to the </a:t>
            </a:r>
            <a:r>
              <a:rPr lang="sv-SE" sz="1700" dirty="0" err="1"/>
              <a:t>bucket</a:t>
            </a:r>
            <a:endParaRPr lang="sv-SE" sz="1700" dirty="0"/>
          </a:p>
          <a:p>
            <a:pPr marL="285750" indent="-28575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sv-SE" sz="1700" dirty="0" err="1"/>
              <a:t>Individual</a:t>
            </a:r>
            <a:r>
              <a:rPr lang="sv-SE" sz="1700" dirty="0"/>
              <a:t> </a:t>
            </a:r>
            <a:r>
              <a:rPr lang="sv-SE" sz="1700" dirty="0" err="1"/>
              <a:t>buckets</a:t>
            </a:r>
            <a:r>
              <a:rPr lang="sv-SE" sz="1700" dirty="0"/>
              <a:t> </a:t>
            </a:r>
            <a:r>
              <a:rPr lang="sv-SE" sz="1700" dirty="0" err="1"/>
              <a:t>represent</a:t>
            </a:r>
            <a:r>
              <a:rPr lang="sv-SE" sz="1700" dirty="0"/>
              <a:t> ”</a:t>
            </a:r>
            <a:r>
              <a:rPr lang="sv-SE" sz="1700" dirty="0" err="1"/>
              <a:t>storage</a:t>
            </a:r>
            <a:r>
              <a:rPr lang="sv-SE" sz="1700" dirty="0"/>
              <a:t> </a:t>
            </a:r>
            <a:r>
              <a:rPr lang="sv-SE" sz="1700" dirty="0" err="1"/>
              <a:t>entities</a:t>
            </a:r>
            <a:r>
              <a:rPr lang="sv-SE" sz="1700" dirty="0"/>
              <a:t>” (research </a:t>
            </a:r>
            <a:r>
              <a:rPr lang="sv-SE" sz="1700" dirty="0" err="1"/>
              <a:t>project</a:t>
            </a:r>
            <a:r>
              <a:rPr lang="sv-SE" sz="1700" dirty="0"/>
              <a:t>, </a:t>
            </a:r>
            <a:r>
              <a:rPr lang="sv-SE" sz="1700" dirty="0" err="1"/>
              <a:t>lab</a:t>
            </a:r>
            <a:r>
              <a:rPr lang="sv-SE" sz="1700" dirty="0"/>
              <a:t>, institution)</a:t>
            </a:r>
          </a:p>
          <a:p>
            <a:pPr marL="285750" indent="-28575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sv-SE" sz="1700" dirty="0" err="1"/>
              <a:t>Core</a:t>
            </a:r>
            <a:r>
              <a:rPr lang="sv-SE" sz="1700" dirty="0"/>
              <a:t>-data </a:t>
            </a:r>
            <a:r>
              <a:rPr lang="sv-SE" sz="1700" dirty="0" err="1"/>
              <a:t>resides</a:t>
            </a:r>
            <a:r>
              <a:rPr lang="sv-SE" sz="1700" dirty="0"/>
              <a:t> in the </a:t>
            </a:r>
            <a:r>
              <a:rPr lang="sv-SE" sz="1700" dirty="0" err="1"/>
              <a:t>bucket</a:t>
            </a:r>
            <a:r>
              <a:rPr lang="sv-SE" sz="1700" dirty="0"/>
              <a:t> independent from </a:t>
            </a:r>
            <a:r>
              <a:rPr lang="sv-SE" sz="1700" dirty="0" err="1"/>
              <a:t>NextCloud</a:t>
            </a:r>
            <a:endParaRPr lang="sv-SE" sz="1700" dirty="0"/>
          </a:p>
          <a:p>
            <a:pPr marL="285750" indent="-28575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sv-SE" sz="1700" dirty="0" err="1"/>
              <a:t>Buckets</a:t>
            </a:r>
            <a:r>
              <a:rPr lang="sv-SE" sz="1700" dirty="0"/>
              <a:t> </a:t>
            </a:r>
            <a:r>
              <a:rPr lang="sv-SE" sz="1700" dirty="0" err="1"/>
              <a:t>are</a:t>
            </a:r>
            <a:r>
              <a:rPr lang="sv-SE" sz="1700" dirty="0"/>
              <a:t> (</a:t>
            </a:r>
            <a:r>
              <a:rPr lang="sv-SE" sz="1700" dirty="0" err="1"/>
              <a:t>relatively</a:t>
            </a:r>
            <a:r>
              <a:rPr lang="sv-SE" sz="1700" dirty="0"/>
              <a:t>) </a:t>
            </a:r>
            <a:r>
              <a:rPr lang="sv-SE" sz="1700" dirty="0" err="1"/>
              <a:t>agnostic</a:t>
            </a:r>
            <a:r>
              <a:rPr lang="sv-SE" sz="1700" dirty="0"/>
              <a:t> and </a:t>
            </a:r>
            <a:r>
              <a:rPr lang="sv-SE" sz="1700" dirty="0" err="1"/>
              <a:t>can</a:t>
            </a:r>
            <a:r>
              <a:rPr lang="sv-SE" sz="1700" dirty="0"/>
              <a:t> be </a:t>
            </a:r>
            <a:r>
              <a:rPr lang="sv-SE" sz="1700" dirty="0" err="1"/>
              <a:t>migrated</a:t>
            </a:r>
            <a:r>
              <a:rPr lang="sv-SE" sz="1700" dirty="0"/>
              <a:t> </a:t>
            </a:r>
            <a:r>
              <a:rPr lang="sv-SE" sz="1700" dirty="0" err="1"/>
              <a:t>easily</a:t>
            </a:r>
            <a:endParaRPr lang="sv-SE" sz="1700" dirty="0"/>
          </a:p>
          <a:p>
            <a:pPr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endParaRPr lang="sv-SE" sz="1700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AB5CCF1F-F905-492B-B9A2-10EA11D2E2B0}"/>
              </a:ext>
            </a:extLst>
          </p:cNvPr>
          <p:cNvGrpSpPr/>
          <p:nvPr/>
        </p:nvGrpSpPr>
        <p:grpSpPr>
          <a:xfrm>
            <a:off x="4932040" y="1484784"/>
            <a:ext cx="3457530" cy="4177355"/>
            <a:chOff x="4932040" y="1484784"/>
            <a:chExt cx="3457530" cy="4177355"/>
          </a:xfrm>
        </p:grpSpPr>
        <p:pic>
          <p:nvPicPr>
            <p:cNvPr id="6" name="Picture 5" descr="A picture containing indoor, furniture, shelf, cabinet&#10;&#10;Description automatically generated">
              <a:extLst>
                <a:ext uri="{FF2B5EF4-FFF2-40B4-BE49-F238E27FC236}">
                  <a16:creationId xmlns:a16="http://schemas.microsoft.com/office/drawing/2014/main" id="{E2D7E6DC-0CB3-4253-ACCF-3B6DF478C00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32040" y="1484784"/>
              <a:ext cx="3457530" cy="4177355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60C78EFF-A360-47C6-BB72-9222D09FC20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660805" y="1880559"/>
              <a:ext cx="801812" cy="710698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B9B31CD5-F19C-404D-B37A-BF547021109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868144" y="1880559"/>
              <a:ext cx="801812" cy="710698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94712ED9-570E-4BED-873D-0594E6B6358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669956" y="2744716"/>
              <a:ext cx="801812" cy="710698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1B7AA6DC-8FC4-4AFB-B34F-3AB57271751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858993" y="2744716"/>
              <a:ext cx="801812" cy="710698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6DCCC4F2-BA20-4796-8E4D-16A2D53C3DA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872275" y="3587133"/>
              <a:ext cx="801812" cy="710698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A02FF047-1E8F-4370-AAE0-ADBDCEF81D8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703915" y="3587133"/>
              <a:ext cx="801812" cy="710698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6DB32E6D-9617-47FA-A430-7D8AC5EFAED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868144" y="4414394"/>
              <a:ext cx="801812" cy="710698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597F702D-C1D1-4C07-9190-30FE6BE7045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727951" y="4414394"/>
              <a:ext cx="801812" cy="71069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478335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9A8800-ABE1-460E-8FD5-B1F9BF5A8D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Sunet</a:t>
            </a:r>
            <a:r>
              <a:rPr lang="en-GB" dirty="0"/>
              <a:t> Drive Overview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836B54B-30E4-4E05-98E2-BEB493472D46}"/>
              </a:ext>
            </a:extLst>
          </p:cNvPr>
          <p:cNvSpPr txBox="1"/>
          <p:nvPr/>
        </p:nvSpPr>
        <p:spPr bwMode="auto">
          <a:xfrm>
            <a:off x="107504" y="1628800"/>
            <a:ext cx="3810000" cy="41148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marL="285750" indent="-28575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sv-SE" sz="1700" dirty="0" err="1"/>
              <a:t>Every</a:t>
            </a:r>
            <a:r>
              <a:rPr lang="sv-SE" sz="1700" dirty="0"/>
              <a:t> </a:t>
            </a:r>
            <a:r>
              <a:rPr lang="sv-SE" sz="1700" dirty="0" err="1"/>
              <a:t>university</a:t>
            </a:r>
            <a:r>
              <a:rPr lang="sv-SE" sz="1700" dirty="0"/>
              <a:t> gets </a:t>
            </a:r>
            <a:r>
              <a:rPr lang="sv-SE" sz="1700" dirty="0" err="1"/>
              <a:t>their</a:t>
            </a:r>
            <a:r>
              <a:rPr lang="sv-SE" sz="1700" dirty="0"/>
              <a:t> </a:t>
            </a:r>
            <a:r>
              <a:rPr lang="sv-SE" sz="1700" dirty="0" err="1"/>
              <a:t>own</a:t>
            </a:r>
            <a:r>
              <a:rPr lang="sv-SE" sz="1700" dirty="0"/>
              <a:t> NextCloud </a:t>
            </a:r>
            <a:r>
              <a:rPr lang="sv-SE" sz="1700" dirty="0" err="1"/>
              <a:t>node</a:t>
            </a:r>
            <a:endParaRPr lang="sv-SE" sz="1700" dirty="0"/>
          </a:p>
          <a:p>
            <a:pPr marL="285750" indent="-28575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sv-SE" sz="1700" dirty="0"/>
              <a:t>The </a:t>
            </a:r>
            <a:r>
              <a:rPr lang="sv-SE" sz="1700" dirty="0" err="1"/>
              <a:t>node</a:t>
            </a:r>
            <a:r>
              <a:rPr lang="sv-SE" sz="1700" dirty="0"/>
              <a:t> is part </a:t>
            </a:r>
            <a:r>
              <a:rPr lang="sv-SE" sz="1700" dirty="0" err="1"/>
              <a:t>of</a:t>
            </a:r>
            <a:r>
              <a:rPr lang="sv-SE" sz="1700" dirty="0"/>
              <a:t> a ”global </a:t>
            </a:r>
            <a:r>
              <a:rPr lang="sv-SE" sz="1700" dirty="0" err="1"/>
              <a:t>scale</a:t>
            </a:r>
            <a:r>
              <a:rPr lang="sv-SE" sz="1700" dirty="0"/>
              <a:t>” and </a:t>
            </a:r>
            <a:r>
              <a:rPr lang="sv-SE" sz="1700" dirty="0" err="1"/>
              <a:t>can</a:t>
            </a:r>
            <a:r>
              <a:rPr lang="sv-SE" sz="1700" dirty="0"/>
              <a:t> </a:t>
            </a:r>
            <a:r>
              <a:rPr lang="sv-SE" sz="1700" dirty="0" err="1"/>
              <a:t>collaborate</a:t>
            </a:r>
            <a:r>
              <a:rPr lang="sv-SE" sz="1700" dirty="0"/>
              <a:t> </a:t>
            </a:r>
            <a:r>
              <a:rPr lang="sv-SE" sz="1700" dirty="0" err="1"/>
              <a:t>with</a:t>
            </a:r>
            <a:r>
              <a:rPr lang="sv-SE" sz="1700" dirty="0"/>
              <a:t> </a:t>
            </a:r>
            <a:r>
              <a:rPr lang="sv-SE" sz="1700" dirty="0" err="1"/>
              <a:t>other</a:t>
            </a:r>
            <a:r>
              <a:rPr lang="sv-SE" sz="1700" dirty="0"/>
              <a:t> </a:t>
            </a:r>
            <a:r>
              <a:rPr lang="sv-SE" sz="1700" dirty="0" err="1"/>
              <a:t>nodes</a:t>
            </a:r>
            <a:endParaRPr lang="sv-SE" sz="1700" dirty="0"/>
          </a:p>
          <a:p>
            <a:pPr marL="285750" indent="-28575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sv-SE" sz="1700" dirty="0"/>
              <a:t>The </a:t>
            </a:r>
            <a:r>
              <a:rPr lang="sv-SE" sz="1700" dirty="0" err="1"/>
              <a:t>node</a:t>
            </a:r>
            <a:r>
              <a:rPr lang="sv-SE" sz="1700" dirty="0"/>
              <a:t> is co-</a:t>
            </a:r>
            <a:r>
              <a:rPr lang="sv-SE" sz="1700" dirty="0" err="1"/>
              <a:t>managed</a:t>
            </a:r>
            <a:r>
              <a:rPr lang="sv-SE" sz="1700" dirty="0"/>
              <a:t> </a:t>
            </a:r>
            <a:r>
              <a:rPr lang="sv-SE" sz="1700" dirty="0" err="1"/>
              <a:t>with</a:t>
            </a:r>
            <a:r>
              <a:rPr lang="sv-SE" sz="1700" dirty="0"/>
              <a:t> Sunet</a:t>
            </a:r>
          </a:p>
          <a:p>
            <a:pPr marL="285750" indent="-28575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sv-SE" sz="1700" b="1" dirty="0"/>
              <a:t>Separation </a:t>
            </a:r>
            <a:r>
              <a:rPr lang="sv-SE" sz="1700" b="1" dirty="0" err="1"/>
              <a:t>of</a:t>
            </a:r>
            <a:r>
              <a:rPr lang="sv-SE" sz="1700" b="1" dirty="0"/>
              <a:t> access vs </a:t>
            </a:r>
            <a:r>
              <a:rPr lang="sv-SE" sz="1700" b="1" dirty="0" err="1"/>
              <a:t>ownership</a:t>
            </a:r>
            <a:endParaRPr lang="sv-SE" sz="1700" b="1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AB6F41B-E930-48D8-BE50-6ADD142CC25C}"/>
              </a:ext>
            </a:extLst>
          </p:cNvPr>
          <p:cNvGrpSpPr/>
          <p:nvPr/>
        </p:nvGrpSpPr>
        <p:grpSpPr>
          <a:xfrm>
            <a:off x="5226498" y="4365104"/>
            <a:ext cx="1073535" cy="1297035"/>
            <a:chOff x="4932040" y="1484784"/>
            <a:chExt cx="3457530" cy="4177355"/>
          </a:xfrm>
        </p:grpSpPr>
        <p:pic>
          <p:nvPicPr>
            <p:cNvPr id="7" name="Picture 6" descr="A picture containing indoor, furniture, shelf, cabinet&#10;&#10;Description automatically generated">
              <a:extLst>
                <a:ext uri="{FF2B5EF4-FFF2-40B4-BE49-F238E27FC236}">
                  <a16:creationId xmlns:a16="http://schemas.microsoft.com/office/drawing/2014/main" id="{88043F8A-C290-419A-9D77-D9A5D3EEAD6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32040" y="1484784"/>
              <a:ext cx="3457530" cy="4177355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13368C85-1CA9-4E7A-B58E-3BB75538876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660805" y="1880559"/>
              <a:ext cx="801812" cy="710698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6A5D1E2B-866D-4F79-B8B9-67FFD6E0B9C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868144" y="1880559"/>
              <a:ext cx="801812" cy="710698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8A349872-8F2E-4887-B2EF-D91F6E48466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669956" y="2744716"/>
              <a:ext cx="801812" cy="710698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2181AB46-D450-4B2C-8A92-4C63FA2CE36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858993" y="2744716"/>
              <a:ext cx="801812" cy="710698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62124CCB-614E-417E-A87E-701B0C348CC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872275" y="3587133"/>
              <a:ext cx="801812" cy="710698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465095DC-8C0D-4D11-91A6-FA0A976E87C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703915" y="3587133"/>
              <a:ext cx="801812" cy="710698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811F75AB-72B2-48D8-9160-7B6471B979D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868144" y="4414394"/>
              <a:ext cx="801812" cy="710698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6E706C57-37B4-4F13-BB1E-AC275E3C02A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727951" y="4414394"/>
              <a:ext cx="801812" cy="710698"/>
            </a:xfrm>
            <a:prstGeom prst="rect">
              <a:avLst/>
            </a:prstGeom>
          </p:spPr>
        </p:pic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5406EA11-4124-4B44-BD49-42483543977B}"/>
              </a:ext>
            </a:extLst>
          </p:cNvPr>
          <p:cNvGrpSpPr/>
          <p:nvPr/>
        </p:nvGrpSpPr>
        <p:grpSpPr>
          <a:xfrm>
            <a:off x="6539305" y="4365101"/>
            <a:ext cx="1073535" cy="1297035"/>
            <a:chOff x="4932040" y="1484784"/>
            <a:chExt cx="3457530" cy="4177355"/>
          </a:xfrm>
        </p:grpSpPr>
        <p:pic>
          <p:nvPicPr>
            <p:cNvPr id="27" name="Picture 26" descr="A picture containing indoor, furniture, shelf, cabinet&#10;&#10;Description automatically generated">
              <a:extLst>
                <a:ext uri="{FF2B5EF4-FFF2-40B4-BE49-F238E27FC236}">
                  <a16:creationId xmlns:a16="http://schemas.microsoft.com/office/drawing/2014/main" id="{87DB0A76-F6E1-4568-B1EE-5E19FC40241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32040" y="1484784"/>
              <a:ext cx="3457530" cy="4177355"/>
            </a:xfrm>
            <a:prstGeom prst="rect">
              <a:avLst/>
            </a:prstGeom>
          </p:spPr>
        </p:pic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F2BD12C1-7F11-4790-A31F-E6116E999EF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660805" y="1880559"/>
              <a:ext cx="801812" cy="710698"/>
            </a:xfrm>
            <a:prstGeom prst="rect">
              <a:avLst/>
            </a:prstGeom>
          </p:spPr>
        </p:pic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431EEFD1-8010-4B00-BEED-62A1D57E929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868144" y="1880559"/>
              <a:ext cx="801812" cy="710698"/>
            </a:xfrm>
            <a:prstGeom prst="rect">
              <a:avLst/>
            </a:prstGeom>
          </p:spPr>
        </p:pic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B576EF38-926C-492D-A638-8ADDD65633D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669956" y="2744716"/>
              <a:ext cx="801812" cy="710698"/>
            </a:xfrm>
            <a:prstGeom prst="rect">
              <a:avLst/>
            </a:prstGeom>
          </p:spPr>
        </p:pic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70411E47-6C55-40A6-BB3B-F0E6EBF59BB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858993" y="2744716"/>
              <a:ext cx="801812" cy="710698"/>
            </a:xfrm>
            <a:prstGeom prst="rect">
              <a:avLst/>
            </a:prstGeom>
          </p:spPr>
        </p:pic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6761BBB5-2A87-42A5-A724-4C08E012468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872275" y="3587133"/>
              <a:ext cx="801812" cy="710698"/>
            </a:xfrm>
            <a:prstGeom prst="rect">
              <a:avLst/>
            </a:prstGeom>
          </p:spPr>
        </p:pic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BC1173FC-7013-4957-BB49-F441B843874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703915" y="3587133"/>
              <a:ext cx="801812" cy="710698"/>
            </a:xfrm>
            <a:prstGeom prst="rect">
              <a:avLst/>
            </a:prstGeom>
          </p:spPr>
        </p:pic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36DAF752-BB4F-4585-8539-2022AC99169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868144" y="4414394"/>
              <a:ext cx="801812" cy="710698"/>
            </a:xfrm>
            <a:prstGeom prst="rect">
              <a:avLst/>
            </a:prstGeom>
          </p:spPr>
        </p:pic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239E55BF-5111-4421-AB79-E0665178542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727951" y="4414394"/>
              <a:ext cx="801812" cy="710698"/>
            </a:xfrm>
            <a:prstGeom prst="rect">
              <a:avLst/>
            </a:prstGeom>
          </p:spPr>
        </p:pic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273BD1CF-D591-4193-AF05-9E4A31C60F1F}"/>
              </a:ext>
            </a:extLst>
          </p:cNvPr>
          <p:cNvGrpSpPr/>
          <p:nvPr/>
        </p:nvGrpSpPr>
        <p:grpSpPr>
          <a:xfrm>
            <a:off x="7884368" y="4365102"/>
            <a:ext cx="1073535" cy="1297035"/>
            <a:chOff x="4932040" y="1484784"/>
            <a:chExt cx="3457530" cy="4177355"/>
          </a:xfrm>
        </p:grpSpPr>
        <p:pic>
          <p:nvPicPr>
            <p:cNvPr id="37" name="Picture 36" descr="A picture containing indoor, furniture, shelf, cabinet&#10;&#10;Description automatically generated">
              <a:extLst>
                <a:ext uri="{FF2B5EF4-FFF2-40B4-BE49-F238E27FC236}">
                  <a16:creationId xmlns:a16="http://schemas.microsoft.com/office/drawing/2014/main" id="{487F49ED-35AB-4C4E-921B-59860C93314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32040" y="1484784"/>
              <a:ext cx="3457530" cy="4177355"/>
            </a:xfrm>
            <a:prstGeom prst="rect">
              <a:avLst/>
            </a:prstGeom>
          </p:spPr>
        </p:pic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A501D7B5-E5C2-4435-BAA7-AC71610CCC3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660805" y="1880559"/>
              <a:ext cx="801812" cy="710698"/>
            </a:xfrm>
            <a:prstGeom prst="rect">
              <a:avLst/>
            </a:prstGeom>
          </p:spPr>
        </p:pic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91717699-25E9-4E18-8994-23589540AEF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868144" y="1880559"/>
              <a:ext cx="801812" cy="710698"/>
            </a:xfrm>
            <a:prstGeom prst="rect">
              <a:avLst/>
            </a:prstGeom>
          </p:spPr>
        </p:pic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2A6AA7F7-AD49-485C-AF1A-699936D4398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669956" y="2744716"/>
              <a:ext cx="801812" cy="710698"/>
            </a:xfrm>
            <a:prstGeom prst="rect">
              <a:avLst/>
            </a:prstGeom>
          </p:spPr>
        </p:pic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0648B867-5C10-4DE1-8075-F84B1817F45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858993" y="2744716"/>
              <a:ext cx="801812" cy="710698"/>
            </a:xfrm>
            <a:prstGeom prst="rect">
              <a:avLst/>
            </a:prstGeom>
          </p:spPr>
        </p:pic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33B21507-674E-4B82-A7D0-65BCC061D19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872275" y="3587133"/>
              <a:ext cx="801812" cy="710698"/>
            </a:xfrm>
            <a:prstGeom prst="rect">
              <a:avLst/>
            </a:prstGeom>
          </p:spPr>
        </p:pic>
        <p:pic>
          <p:nvPicPr>
            <p:cNvPr id="43" name="Picture 42">
              <a:extLst>
                <a:ext uri="{FF2B5EF4-FFF2-40B4-BE49-F238E27FC236}">
                  <a16:creationId xmlns:a16="http://schemas.microsoft.com/office/drawing/2014/main" id="{145AE28A-5A98-4498-B773-6FFB23D2C0D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703915" y="3587133"/>
              <a:ext cx="801812" cy="710698"/>
            </a:xfrm>
            <a:prstGeom prst="rect">
              <a:avLst/>
            </a:prstGeom>
          </p:spPr>
        </p:pic>
        <p:pic>
          <p:nvPicPr>
            <p:cNvPr id="44" name="Picture 43">
              <a:extLst>
                <a:ext uri="{FF2B5EF4-FFF2-40B4-BE49-F238E27FC236}">
                  <a16:creationId xmlns:a16="http://schemas.microsoft.com/office/drawing/2014/main" id="{7AF73E51-EFA5-4686-AC0B-B9B0DC8C6FF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868144" y="4414394"/>
              <a:ext cx="801812" cy="710698"/>
            </a:xfrm>
            <a:prstGeom prst="rect">
              <a:avLst/>
            </a:prstGeom>
          </p:spPr>
        </p:pic>
        <p:pic>
          <p:nvPicPr>
            <p:cNvPr id="45" name="Picture 44">
              <a:extLst>
                <a:ext uri="{FF2B5EF4-FFF2-40B4-BE49-F238E27FC236}">
                  <a16:creationId xmlns:a16="http://schemas.microsoft.com/office/drawing/2014/main" id="{02F39B68-942C-40E0-A4DC-75DCED665B3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727951" y="4414394"/>
              <a:ext cx="801812" cy="710698"/>
            </a:xfrm>
            <a:prstGeom prst="rect">
              <a:avLst/>
            </a:prstGeom>
          </p:spPr>
        </p:pic>
      </p:grpSp>
      <p:pic>
        <p:nvPicPr>
          <p:cNvPr id="46" name="Picture 45">
            <a:extLst>
              <a:ext uri="{FF2B5EF4-FFF2-40B4-BE49-F238E27FC236}">
                <a16:creationId xmlns:a16="http://schemas.microsoft.com/office/drawing/2014/main" id="{5DE1CA63-35F5-4BAA-846A-132D209FF6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5317" y="3858921"/>
            <a:ext cx="735896" cy="339305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AEAAA5F5-1536-4A6D-B267-BC7942F4E2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21510" y="3858921"/>
            <a:ext cx="735896" cy="339305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B6B50FE1-5776-4E20-BC26-133C95FD8C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53187" y="3858921"/>
            <a:ext cx="735896" cy="339305"/>
          </a:xfrm>
          <a:prstGeom prst="rect">
            <a:avLst/>
          </a:prstGeom>
        </p:spPr>
      </p:pic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BCF9E267-BAAA-426C-AE74-16E6689F9534}"/>
              </a:ext>
            </a:extLst>
          </p:cNvPr>
          <p:cNvSpPr/>
          <p:nvPr/>
        </p:nvSpPr>
        <p:spPr bwMode="auto">
          <a:xfrm>
            <a:off x="6497385" y="1596079"/>
            <a:ext cx="1157373" cy="576064"/>
          </a:xfrm>
          <a:prstGeom prst="roundRect">
            <a:avLst/>
          </a:prstGeom>
          <a:solidFill>
            <a:srgbClr val="007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Berling" pitchFamily="18" charset="0"/>
                <a:ea typeface="ＭＳ Ｐゴシック" charset="-128"/>
              </a:rPr>
              <a:t>Sunet Drive</a:t>
            </a:r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DC19B40E-4DB0-4364-9F7D-3CE42779DB6A}"/>
              </a:ext>
            </a:extLst>
          </p:cNvPr>
          <p:cNvSpPr/>
          <p:nvPr/>
        </p:nvSpPr>
        <p:spPr bwMode="auto">
          <a:xfrm>
            <a:off x="5142660" y="2711047"/>
            <a:ext cx="1157373" cy="576064"/>
          </a:xfrm>
          <a:prstGeom prst="roundRect">
            <a:avLst/>
          </a:prstGeom>
          <a:solidFill>
            <a:srgbClr val="007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Berling" pitchFamily="18" charset="0"/>
                <a:ea typeface="ＭＳ Ｐゴシック" charset="-128"/>
              </a:rPr>
              <a:t>Uni 1</a:t>
            </a: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ED940085-70BE-4D74-9999-AC13E9B08522}"/>
              </a:ext>
            </a:extLst>
          </p:cNvPr>
          <p:cNvSpPr/>
          <p:nvPr/>
        </p:nvSpPr>
        <p:spPr bwMode="auto">
          <a:xfrm>
            <a:off x="6510771" y="2711047"/>
            <a:ext cx="1157373" cy="576064"/>
          </a:xfrm>
          <a:prstGeom prst="roundRect">
            <a:avLst/>
          </a:prstGeom>
          <a:solidFill>
            <a:srgbClr val="007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Berling" pitchFamily="18" charset="0"/>
                <a:ea typeface="ＭＳ Ｐゴシック" charset="-128"/>
              </a:rPr>
              <a:t>Uni 2</a:t>
            </a:r>
          </a:p>
        </p:txBody>
      </p: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EAD3FF61-49D2-42B2-94E8-A0A00A6E5B2B}"/>
              </a:ext>
            </a:extLst>
          </p:cNvPr>
          <p:cNvSpPr/>
          <p:nvPr/>
        </p:nvSpPr>
        <p:spPr bwMode="auto">
          <a:xfrm>
            <a:off x="7879123" y="2711047"/>
            <a:ext cx="1157373" cy="576064"/>
          </a:xfrm>
          <a:prstGeom prst="roundRect">
            <a:avLst/>
          </a:prstGeom>
          <a:solidFill>
            <a:srgbClr val="007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Berling" pitchFamily="18" charset="0"/>
                <a:ea typeface="ＭＳ Ｐゴシック" charset="-128"/>
              </a:rPr>
              <a:t>Uni 3</a:t>
            </a:r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CE4F7A2C-035B-4491-ADBA-BB3A785CA865}"/>
              </a:ext>
            </a:extLst>
          </p:cNvPr>
          <p:cNvCxnSpPr>
            <a:stCxn id="51" idx="2"/>
            <a:endCxn id="53" idx="0"/>
          </p:cNvCxnSpPr>
          <p:nvPr/>
        </p:nvCxnSpPr>
        <p:spPr bwMode="auto">
          <a:xfrm>
            <a:off x="7076072" y="2172143"/>
            <a:ext cx="13386" cy="53890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2" name="Connector: Elbow 61">
            <a:extLst>
              <a:ext uri="{FF2B5EF4-FFF2-40B4-BE49-F238E27FC236}">
                <a16:creationId xmlns:a16="http://schemas.microsoft.com/office/drawing/2014/main" id="{9C4B16C8-22E1-4171-8CD2-CE005037481E}"/>
              </a:ext>
            </a:extLst>
          </p:cNvPr>
          <p:cNvCxnSpPr>
            <a:stCxn id="51" idx="1"/>
            <a:endCxn id="52" idx="0"/>
          </p:cNvCxnSpPr>
          <p:nvPr/>
        </p:nvCxnSpPr>
        <p:spPr bwMode="auto">
          <a:xfrm rot="10800000" flipV="1">
            <a:off x="5721347" y="1884111"/>
            <a:ext cx="776038" cy="826936"/>
          </a:xfrm>
          <a:prstGeom prst="bent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3" name="Connector: Elbow 62">
            <a:extLst>
              <a:ext uri="{FF2B5EF4-FFF2-40B4-BE49-F238E27FC236}">
                <a16:creationId xmlns:a16="http://schemas.microsoft.com/office/drawing/2014/main" id="{6483F050-DB0E-4E89-9620-36ECFA472841}"/>
              </a:ext>
            </a:extLst>
          </p:cNvPr>
          <p:cNvCxnSpPr>
            <a:stCxn id="51" idx="3"/>
            <a:endCxn id="54" idx="0"/>
          </p:cNvCxnSpPr>
          <p:nvPr/>
        </p:nvCxnSpPr>
        <p:spPr bwMode="auto">
          <a:xfrm>
            <a:off x="7654758" y="1884111"/>
            <a:ext cx="803052" cy="826936"/>
          </a:xfrm>
          <a:prstGeom prst="bent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2FA34AAE-20D1-4ACC-B71A-E36AFFF105E3}"/>
              </a:ext>
            </a:extLst>
          </p:cNvPr>
          <p:cNvCxnSpPr>
            <a:stCxn id="52" idx="2"/>
          </p:cNvCxnSpPr>
          <p:nvPr/>
        </p:nvCxnSpPr>
        <p:spPr bwMode="auto">
          <a:xfrm flipH="1">
            <a:off x="5721346" y="3287111"/>
            <a:ext cx="1" cy="50192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652A169C-481F-49BB-BE0A-1F9A55A161BC}"/>
              </a:ext>
            </a:extLst>
          </p:cNvPr>
          <p:cNvCxnSpPr>
            <a:stCxn id="53" idx="2"/>
          </p:cNvCxnSpPr>
          <p:nvPr/>
        </p:nvCxnSpPr>
        <p:spPr bwMode="auto">
          <a:xfrm flipH="1">
            <a:off x="7082765" y="3287111"/>
            <a:ext cx="6693" cy="50192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D7FA0D2D-F445-463C-9921-41528FBB89C8}"/>
              </a:ext>
            </a:extLst>
          </p:cNvPr>
          <p:cNvCxnSpPr>
            <a:stCxn id="54" idx="2"/>
          </p:cNvCxnSpPr>
          <p:nvPr/>
        </p:nvCxnSpPr>
        <p:spPr bwMode="auto">
          <a:xfrm>
            <a:off x="8457810" y="3287111"/>
            <a:ext cx="0" cy="51570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6947936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9A8800-ABE1-460E-8FD5-B1F9BF5A8D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/>
              <a:t>Agenda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B93EDEB-C54D-4CC2-AF95-BBDE2BBFFF39}"/>
              </a:ext>
            </a:extLst>
          </p:cNvPr>
          <p:cNvSpPr txBox="1"/>
          <p:nvPr/>
        </p:nvSpPr>
        <p:spPr>
          <a:xfrm>
            <a:off x="755576" y="2204864"/>
            <a:ext cx="777686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Välkomna!</a:t>
            </a:r>
            <a:br>
              <a:rPr lang="sv-SE" dirty="0"/>
            </a:br>
            <a:endParaRPr lang="sv-SE" dirty="0"/>
          </a:p>
          <a:p>
            <a:r>
              <a:rPr lang="sv-SE" dirty="0"/>
              <a:t>Bakgrund och behovsfångst</a:t>
            </a:r>
            <a:br>
              <a:rPr lang="sv-SE" dirty="0"/>
            </a:br>
            <a:endParaRPr lang="sv-SE" dirty="0"/>
          </a:p>
          <a:p>
            <a:r>
              <a:rPr lang="sv-SE" dirty="0"/>
              <a:t>Presentation av Sunet </a:t>
            </a:r>
            <a:r>
              <a:rPr lang="sv-SE" dirty="0" err="1"/>
              <a:t>STaaS</a:t>
            </a:r>
            <a:r>
              <a:rPr lang="sv-SE" dirty="0"/>
              <a:t> (</a:t>
            </a:r>
            <a:r>
              <a:rPr lang="sv-SE" dirty="0" err="1"/>
              <a:t>STorage</a:t>
            </a:r>
            <a:r>
              <a:rPr lang="sv-SE" dirty="0"/>
              <a:t> as a Service, Sunets lagring)</a:t>
            </a:r>
            <a:br>
              <a:rPr lang="sv-SE" dirty="0"/>
            </a:br>
            <a:r>
              <a:rPr lang="sv-SE" dirty="0"/>
              <a:t>   Hur kan man använda Sunet </a:t>
            </a:r>
            <a:r>
              <a:rPr lang="sv-SE" dirty="0" err="1"/>
              <a:t>STaaS</a:t>
            </a:r>
            <a:r>
              <a:rPr lang="sv-SE" dirty="0"/>
              <a:t>, vilka problem löser </a:t>
            </a:r>
            <a:r>
              <a:rPr lang="sv-SE" dirty="0" err="1"/>
              <a:t>STaaS</a:t>
            </a:r>
            <a:r>
              <a:rPr lang="sv-SE" dirty="0"/>
              <a:t>?</a:t>
            </a:r>
            <a:br>
              <a:rPr lang="sv-SE" dirty="0"/>
            </a:br>
            <a:endParaRPr lang="sv-SE" dirty="0"/>
          </a:p>
          <a:p>
            <a:r>
              <a:rPr lang="sv-SE" dirty="0"/>
              <a:t>Presentation av Sunet drive</a:t>
            </a:r>
            <a:br>
              <a:rPr lang="sv-SE" dirty="0"/>
            </a:br>
            <a:r>
              <a:rPr lang="sv-SE" dirty="0"/>
              <a:t>   Hur kan man använda Sunet drive, vilka problem löser </a:t>
            </a:r>
            <a:r>
              <a:rPr lang="sv-SE" dirty="0" err="1"/>
              <a:t>STaaS</a:t>
            </a:r>
            <a:r>
              <a:rPr lang="sv-SE" dirty="0"/>
              <a:t>?</a:t>
            </a:r>
          </a:p>
          <a:p>
            <a:endParaRPr lang="sv-SE" dirty="0"/>
          </a:p>
          <a:p>
            <a:r>
              <a:rPr lang="sv-SE" dirty="0"/>
              <a:t>Diskussion, frågor och återkoppling</a:t>
            </a:r>
          </a:p>
          <a:p>
            <a:endParaRPr lang="sv-SE" dirty="0"/>
          </a:p>
          <a:p>
            <a:r>
              <a:rPr lang="sv-SE" dirty="0"/>
              <a:t>Avslut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v-S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2020-12-10</a:t>
            </a:r>
          </a:p>
        </p:txBody>
      </p:sp>
    </p:spTree>
    <p:extLst>
      <p:ext uri="{BB962C8B-B14F-4D97-AF65-F5344CB8AC3E}">
        <p14:creationId xmlns:p14="http://schemas.microsoft.com/office/powerpoint/2010/main" val="14215333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A855BF-091F-421D-827B-B2FAB278A6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Single Sign On</a:t>
            </a:r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178B4833-9065-40FB-9F0F-056366C29DD2}"/>
              </a:ext>
            </a:extLst>
          </p:cNvPr>
          <p:cNvSpPr txBox="1">
            <a:spLocks/>
          </p:cNvSpPr>
          <p:nvPr/>
        </p:nvSpPr>
        <p:spPr bwMode="auto">
          <a:xfrm>
            <a:off x="3779912" y="1556792"/>
            <a:ext cx="5184576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lvl="1"/>
            <a:r>
              <a:rPr lang="en-GB" kern="0" dirty="0"/>
              <a:t>Users can log on using any federated provider using Seamless Access</a:t>
            </a:r>
          </a:p>
          <a:p>
            <a:pPr lvl="1"/>
            <a:r>
              <a:rPr lang="en-GB" kern="0" dirty="0"/>
              <a:t>Easy collaboration</a:t>
            </a:r>
          </a:p>
          <a:p>
            <a:pPr lvl="1"/>
            <a:endParaRPr lang="de-DE" kern="0" dirty="0"/>
          </a:p>
          <a:p>
            <a:pPr lvl="1"/>
            <a:r>
              <a:rPr lang="de-DE" b="1" kern="0" dirty="0"/>
              <a:t>Follow your </a:t>
            </a:r>
            <a:r>
              <a:rPr lang="de-DE" b="1" kern="0" dirty="0" err="1"/>
              <a:t>data</a:t>
            </a:r>
            <a:r>
              <a:rPr lang="de-DE" b="1" kern="0" dirty="0"/>
              <a:t> (</a:t>
            </a:r>
            <a:r>
              <a:rPr lang="de-DE" b="1" kern="0" dirty="0" err="1"/>
              <a:t>as</a:t>
            </a:r>
            <a:r>
              <a:rPr lang="de-DE" b="1" kern="0" dirty="0"/>
              <a:t> a </a:t>
            </a:r>
            <a:r>
              <a:rPr lang="de-DE" b="1" kern="0" dirty="0" err="1"/>
              <a:t>researcher</a:t>
            </a:r>
            <a:r>
              <a:rPr lang="de-DE" b="1" kern="0" dirty="0"/>
              <a:t>)</a:t>
            </a:r>
          </a:p>
          <a:p>
            <a:pPr lvl="1"/>
            <a:r>
              <a:rPr lang="de-DE" b="1" kern="0" dirty="0"/>
              <a:t>Own your </a:t>
            </a:r>
            <a:r>
              <a:rPr lang="de-DE" b="1" kern="0" dirty="0" err="1"/>
              <a:t>data</a:t>
            </a:r>
            <a:r>
              <a:rPr lang="de-DE" b="1" kern="0" dirty="0"/>
              <a:t> (</a:t>
            </a:r>
            <a:r>
              <a:rPr lang="de-DE" b="1" kern="0" dirty="0" err="1"/>
              <a:t>as</a:t>
            </a:r>
            <a:r>
              <a:rPr lang="de-DE" b="1" kern="0" dirty="0"/>
              <a:t> an </a:t>
            </a:r>
            <a:r>
              <a:rPr lang="de-DE" b="1" kern="0" dirty="0" err="1"/>
              <a:t>institution</a:t>
            </a:r>
            <a:r>
              <a:rPr lang="de-DE" b="1" kern="0" dirty="0"/>
              <a:t>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5A0BE7B-48CA-439A-AE1D-3A0BF3E705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8" y="2213992"/>
            <a:ext cx="2172737" cy="231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757535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9A8800-ABE1-460E-8FD5-B1F9BF5A8D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Follow your data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836B54B-30E4-4E05-98E2-BEB493472D46}"/>
              </a:ext>
            </a:extLst>
          </p:cNvPr>
          <p:cNvSpPr txBox="1"/>
          <p:nvPr/>
        </p:nvSpPr>
        <p:spPr bwMode="auto">
          <a:xfrm>
            <a:off x="107504" y="1628800"/>
            <a:ext cx="3810000" cy="41148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marL="285750" indent="-28575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sv-SE" sz="1700" dirty="0"/>
              <a:t>Most researchers </a:t>
            </a:r>
            <a:r>
              <a:rPr lang="sv-SE" sz="1700" dirty="0" err="1"/>
              <a:t>change</a:t>
            </a:r>
            <a:r>
              <a:rPr lang="sv-SE" sz="1700" dirty="0"/>
              <a:t> institutions </a:t>
            </a:r>
            <a:r>
              <a:rPr lang="sv-SE" sz="1700" dirty="0" err="1"/>
              <a:t>frequently</a:t>
            </a:r>
            <a:endParaRPr lang="sv-SE" sz="1700" dirty="0"/>
          </a:p>
          <a:p>
            <a:pPr marL="285750" indent="-28575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sv-SE" sz="1700" dirty="0" err="1"/>
              <a:t>Many</a:t>
            </a:r>
            <a:r>
              <a:rPr lang="sv-SE" sz="1700" dirty="0"/>
              <a:t> researchers </a:t>
            </a:r>
            <a:r>
              <a:rPr lang="sv-SE" sz="1700" dirty="0" err="1"/>
              <a:t>take</a:t>
            </a:r>
            <a:r>
              <a:rPr lang="sv-SE" sz="1700" dirty="0"/>
              <a:t> </a:t>
            </a:r>
            <a:r>
              <a:rPr lang="sv-SE" sz="1700" dirty="0" err="1"/>
              <a:t>their</a:t>
            </a:r>
            <a:r>
              <a:rPr lang="sv-SE" sz="1700" dirty="0"/>
              <a:t> research data </a:t>
            </a:r>
            <a:r>
              <a:rPr lang="sv-SE" sz="1700" dirty="0" err="1"/>
              <a:t>with</a:t>
            </a:r>
            <a:r>
              <a:rPr lang="sv-SE" sz="1700" dirty="0"/>
              <a:t> </a:t>
            </a:r>
            <a:r>
              <a:rPr lang="sv-SE" sz="1700" dirty="0" err="1"/>
              <a:t>them</a:t>
            </a:r>
            <a:endParaRPr lang="sv-SE" sz="1700" dirty="0"/>
          </a:p>
          <a:p>
            <a:pPr marL="285750" indent="-28575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sv-SE" sz="1700" dirty="0" err="1"/>
              <a:t>With</a:t>
            </a:r>
            <a:r>
              <a:rPr lang="sv-SE" sz="1700" dirty="0"/>
              <a:t> NextCloud </a:t>
            </a:r>
            <a:r>
              <a:rPr lang="sv-SE" sz="1700" dirty="0" err="1"/>
              <a:t>you</a:t>
            </a:r>
            <a:r>
              <a:rPr lang="sv-SE" sz="1700" dirty="0"/>
              <a:t> </a:t>
            </a:r>
            <a:r>
              <a:rPr lang="sv-SE" sz="1700" dirty="0" err="1"/>
              <a:t>can</a:t>
            </a:r>
            <a:r>
              <a:rPr lang="sv-SE" sz="1700" dirty="0"/>
              <a:t> </a:t>
            </a:r>
            <a:r>
              <a:rPr lang="sv-SE" sz="1700" dirty="0" err="1"/>
              <a:t>follow</a:t>
            </a:r>
            <a:r>
              <a:rPr lang="sv-SE" sz="1700" dirty="0"/>
              <a:t> </a:t>
            </a:r>
            <a:r>
              <a:rPr lang="sv-SE" sz="1700" dirty="0" err="1"/>
              <a:t>your</a:t>
            </a:r>
            <a:r>
              <a:rPr lang="sv-SE" sz="1700" dirty="0"/>
              <a:t> data </a:t>
            </a:r>
            <a:r>
              <a:rPr lang="sv-SE" sz="1700" dirty="0" err="1"/>
              <a:t>even</a:t>
            </a:r>
            <a:r>
              <a:rPr lang="sv-SE" sz="1700" dirty="0"/>
              <a:t> from a new organisation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AB6F41B-E930-48D8-BE50-6ADD142CC25C}"/>
              </a:ext>
            </a:extLst>
          </p:cNvPr>
          <p:cNvGrpSpPr/>
          <p:nvPr/>
        </p:nvGrpSpPr>
        <p:grpSpPr>
          <a:xfrm>
            <a:off x="5226498" y="4365104"/>
            <a:ext cx="1073535" cy="1297035"/>
            <a:chOff x="4932040" y="1484784"/>
            <a:chExt cx="3457530" cy="4177355"/>
          </a:xfrm>
        </p:grpSpPr>
        <p:pic>
          <p:nvPicPr>
            <p:cNvPr id="7" name="Picture 6" descr="A picture containing indoor, furniture, shelf, cabinet&#10;&#10;Description automatically generated">
              <a:extLst>
                <a:ext uri="{FF2B5EF4-FFF2-40B4-BE49-F238E27FC236}">
                  <a16:creationId xmlns:a16="http://schemas.microsoft.com/office/drawing/2014/main" id="{88043F8A-C290-419A-9D77-D9A5D3EEAD6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32040" y="1484784"/>
              <a:ext cx="3457530" cy="4177355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13368C85-1CA9-4E7A-B58E-3BB75538876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660805" y="1880559"/>
              <a:ext cx="801812" cy="710698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6A5D1E2B-866D-4F79-B8B9-67FFD6E0B9C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868144" y="1880559"/>
              <a:ext cx="801812" cy="710698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8A349872-8F2E-4887-B2EF-D91F6E48466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669956" y="2744716"/>
              <a:ext cx="801812" cy="710698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2181AB46-D450-4B2C-8A92-4C63FA2CE36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858993" y="2744716"/>
              <a:ext cx="801812" cy="710698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62124CCB-614E-417E-A87E-701B0C348CC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872275" y="3587133"/>
              <a:ext cx="801812" cy="710698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465095DC-8C0D-4D11-91A6-FA0A976E87C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703915" y="3587133"/>
              <a:ext cx="801812" cy="710698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811F75AB-72B2-48D8-9160-7B6471B979D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868144" y="4414394"/>
              <a:ext cx="801812" cy="710698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6E706C57-37B4-4F13-BB1E-AC275E3C02A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727951" y="4414394"/>
              <a:ext cx="801812" cy="710698"/>
            </a:xfrm>
            <a:prstGeom prst="rect">
              <a:avLst/>
            </a:prstGeom>
          </p:spPr>
        </p:pic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5406EA11-4124-4B44-BD49-42483543977B}"/>
              </a:ext>
            </a:extLst>
          </p:cNvPr>
          <p:cNvGrpSpPr/>
          <p:nvPr/>
        </p:nvGrpSpPr>
        <p:grpSpPr>
          <a:xfrm>
            <a:off x="6539305" y="4365101"/>
            <a:ext cx="1073535" cy="1297035"/>
            <a:chOff x="4932040" y="1484784"/>
            <a:chExt cx="3457530" cy="4177355"/>
          </a:xfrm>
        </p:grpSpPr>
        <p:pic>
          <p:nvPicPr>
            <p:cNvPr id="27" name="Picture 26" descr="A picture containing indoor, furniture, shelf, cabinet&#10;&#10;Description automatically generated">
              <a:extLst>
                <a:ext uri="{FF2B5EF4-FFF2-40B4-BE49-F238E27FC236}">
                  <a16:creationId xmlns:a16="http://schemas.microsoft.com/office/drawing/2014/main" id="{87DB0A76-F6E1-4568-B1EE-5E19FC40241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32040" y="1484784"/>
              <a:ext cx="3457530" cy="4177355"/>
            </a:xfrm>
            <a:prstGeom prst="rect">
              <a:avLst/>
            </a:prstGeom>
          </p:spPr>
        </p:pic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F2BD12C1-7F11-4790-A31F-E6116E999EF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660805" y="1880559"/>
              <a:ext cx="801812" cy="710698"/>
            </a:xfrm>
            <a:prstGeom prst="rect">
              <a:avLst/>
            </a:prstGeom>
          </p:spPr>
        </p:pic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431EEFD1-8010-4B00-BEED-62A1D57E929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868144" y="1880559"/>
              <a:ext cx="801812" cy="710698"/>
            </a:xfrm>
            <a:prstGeom prst="rect">
              <a:avLst/>
            </a:prstGeom>
          </p:spPr>
        </p:pic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B576EF38-926C-492D-A638-8ADDD65633D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669956" y="2744716"/>
              <a:ext cx="801812" cy="710698"/>
            </a:xfrm>
            <a:prstGeom prst="rect">
              <a:avLst/>
            </a:prstGeom>
          </p:spPr>
        </p:pic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70411E47-6C55-40A6-BB3B-F0E6EBF59BB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858993" y="2744716"/>
              <a:ext cx="801812" cy="710698"/>
            </a:xfrm>
            <a:prstGeom prst="rect">
              <a:avLst/>
            </a:prstGeom>
          </p:spPr>
        </p:pic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6761BBB5-2A87-42A5-A724-4C08E012468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872275" y="3587133"/>
              <a:ext cx="801812" cy="710698"/>
            </a:xfrm>
            <a:prstGeom prst="rect">
              <a:avLst/>
            </a:prstGeom>
          </p:spPr>
        </p:pic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BC1173FC-7013-4957-BB49-F441B843874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703915" y="3587133"/>
              <a:ext cx="801812" cy="710698"/>
            </a:xfrm>
            <a:prstGeom prst="rect">
              <a:avLst/>
            </a:prstGeom>
          </p:spPr>
        </p:pic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36DAF752-BB4F-4585-8539-2022AC99169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868144" y="4414394"/>
              <a:ext cx="801812" cy="710698"/>
            </a:xfrm>
            <a:prstGeom prst="rect">
              <a:avLst/>
            </a:prstGeom>
          </p:spPr>
        </p:pic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239E55BF-5111-4421-AB79-E0665178542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727951" y="4414394"/>
              <a:ext cx="801812" cy="710698"/>
            </a:xfrm>
            <a:prstGeom prst="rect">
              <a:avLst/>
            </a:prstGeom>
          </p:spPr>
        </p:pic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273BD1CF-D591-4193-AF05-9E4A31C60F1F}"/>
              </a:ext>
            </a:extLst>
          </p:cNvPr>
          <p:cNvGrpSpPr/>
          <p:nvPr/>
        </p:nvGrpSpPr>
        <p:grpSpPr>
          <a:xfrm>
            <a:off x="7884368" y="4365102"/>
            <a:ext cx="1073535" cy="1297035"/>
            <a:chOff x="4932040" y="1484784"/>
            <a:chExt cx="3457530" cy="4177355"/>
          </a:xfrm>
        </p:grpSpPr>
        <p:pic>
          <p:nvPicPr>
            <p:cNvPr id="37" name="Picture 36" descr="A picture containing indoor, furniture, shelf, cabinet&#10;&#10;Description automatically generated">
              <a:extLst>
                <a:ext uri="{FF2B5EF4-FFF2-40B4-BE49-F238E27FC236}">
                  <a16:creationId xmlns:a16="http://schemas.microsoft.com/office/drawing/2014/main" id="{487F49ED-35AB-4C4E-921B-59860C93314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32040" y="1484784"/>
              <a:ext cx="3457530" cy="4177355"/>
            </a:xfrm>
            <a:prstGeom prst="rect">
              <a:avLst/>
            </a:prstGeom>
          </p:spPr>
        </p:pic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A501D7B5-E5C2-4435-BAA7-AC71610CCC3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660805" y="1880559"/>
              <a:ext cx="801812" cy="710698"/>
            </a:xfrm>
            <a:prstGeom prst="rect">
              <a:avLst/>
            </a:prstGeom>
          </p:spPr>
        </p:pic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91717699-25E9-4E18-8994-23589540AEF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868144" y="1880559"/>
              <a:ext cx="801812" cy="710698"/>
            </a:xfrm>
            <a:prstGeom prst="rect">
              <a:avLst/>
            </a:prstGeom>
          </p:spPr>
        </p:pic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2A6AA7F7-AD49-485C-AF1A-699936D4398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669956" y="2744716"/>
              <a:ext cx="801812" cy="710698"/>
            </a:xfrm>
            <a:prstGeom prst="rect">
              <a:avLst/>
            </a:prstGeom>
          </p:spPr>
        </p:pic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0648B867-5C10-4DE1-8075-F84B1817F45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858993" y="2744716"/>
              <a:ext cx="801812" cy="710698"/>
            </a:xfrm>
            <a:prstGeom prst="rect">
              <a:avLst/>
            </a:prstGeom>
          </p:spPr>
        </p:pic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33B21507-674E-4B82-A7D0-65BCC061D19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872275" y="3587133"/>
              <a:ext cx="801812" cy="710698"/>
            </a:xfrm>
            <a:prstGeom prst="rect">
              <a:avLst/>
            </a:prstGeom>
          </p:spPr>
        </p:pic>
        <p:pic>
          <p:nvPicPr>
            <p:cNvPr id="43" name="Picture 42">
              <a:extLst>
                <a:ext uri="{FF2B5EF4-FFF2-40B4-BE49-F238E27FC236}">
                  <a16:creationId xmlns:a16="http://schemas.microsoft.com/office/drawing/2014/main" id="{145AE28A-5A98-4498-B773-6FFB23D2C0D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703915" y="3587133"/>
              <a:ext cx="801812" cy="710698"/>
            </a:xfrm>
            <a:prstGeom prst="rect">
              <a:avLst/>
            </a:prstGeom>
          </p:spPr>
        </p:pic>
        <p:pic>
          <p:nvPicPr>
            <p:cNvPr id="44" name="Picture 43">
              <a:extLst>
                <a:ext uri="{FF2B5EF4-FFF2-40B4-BE49-F238E27FC236}">
                  <a16:creationId xmlns:a16="http://schemas.microsoft.com/office/drawing/2014/main" id="{7AF73E51-EFA5-4686-AC0B-B9B0DC8C6FF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868144" y="4414394"/>
              <a:ext cx="801812" cy="710698"/>
            </a:xfrm>
            <a:prstGeom prst="rect">
              <a:avLst/>
            </a:prstGeom>
          </p:spPr>
        </p:pic>
        <p:pic>
          <p:nvPicPr>
            <p:cNvPr id="45" name="Picture 44">
              <a:extLst>
                <a:ext uri="{FF2B5EF4-FFF2-40B4-BE49-F238E27FC236}">
                  <a16:creationId xmlns:a16="http://schemas.microsoft.com/office/drawing/2014/main" id="{02F39B68-942C-40E0-A4DC-75DCED665B3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727951" y="4414394"/>
              <a:ext cx="801812" cy="710698"/>
            </a:xfrm>
            <a:prstGeom prst="rect">
              <a:avLst/>
            </a:prstGeom>
          </p:spPr>
        </p:pic>
      </p:grpSp>
      <p:pic>
        <p:nvPicPr>
          <p:cNvPr id="46" name="Picture 45">
            <a:extLst>
              <a:ext uri="{FF2B5EF4-FFF2-40B4-BE49-F238E27FC236}">
                <a16:creationId xmlns:a16="http://schemas.microsoft.com/office/drawing/2014/main" id="{5DE1CA63-35F5-4BAA-846A-132D209FF6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5317" y="3858921"/>
            <a:ext cx="735896" cy="339305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AEAAA5F5-1536-4A6D-B267-BC7942F4E2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21510" y="3858921"/>
            <a:ext cx="735896" cy="339305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B6B50FE1-5776-4E20-BC26-133C95FD8C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53187" y="3858921"/>
            <a:ext cx="735896" cy="339305"/>
          </a:xfrm>
          <a:prstGeom prst="rect">
            <a:avLst/>
          </a:prstGeom>
        </p:spPr>
      </p:pic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BCF9E267-BAAA-426C-AE74-16E6689F9534}"/>
              </a:ext>
            </a:extLst>
          </p:cNvPr>
          <p:cNvSpPr/>
          <p:nvPr/>
        </p:nvSpPr>
        <p:spPr bwMode="auto">
          <a:xfrm>
            <a:off x="6497385" y="1596079"/>
            <a:ext cx="1157373" cy="576064"/>
          </a:xfrm>
          <a:prstGeom prst="roundRect">
            <a:avLst/>
          </a:prstGeom>
          <a:solidFill>
            <a:srgbClr val="007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Berling" pitchFamily="18" charset="0"/>
                <a:ea typeface="ＭＳ Ｐゴシック" charset="-128"/>
              </a:rPr>
              <a:t>Sunet Drive</a:t>
            </a:r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DC19B40E-4DB0-4364-9F7D-3CE42779DB6A}"/>
              </a:ext>
            </a:extLst>
          </p:cNvPr>
          <p:cNvSpPr/>
          <p:nvPr/>
        </p:nvSpPr>
        <p:spPr bwMode="auto">
          <a:xfrm>
            <a:off x="5142660" y="2711047"/>
            <a:ext cx="1157373" cy="576064"/>
          </a:xfrm>
          <a:prstGeom prst="roundRect">
            <a:avLst/>
          </a:prstGeom>
          <a:solidFill>
            <a:srgbClr val="007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Berling" pitchFamily="18" charset="0"/>
                <a:ea typeface="ＭＳ Ｐゴシック" charset="-128"/>
              </a:rPr>
              <a:t>Uni 1</a:t>
            </a: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ED940085-70BE-4D74-9999-AC13E9B08522}"/>
              </a:ext>
            </a:extLst>
          </p:cNvPr>
          <p:cNvSpPr/>
          <p:nvPr/>
        </p:nvSpPr>
        <p:spPr bwMode="auto">
          <a:xfrm>
            <a:off x="6510771" y="2711047"/>
            <a:ext cx="1157373" cy="576064"/>
          </a:xfrm>
          <a:prstGeom prst="roundRect">
            <a:avLst/>
          </a:prstGeom>
          <a:solidFill>
            <a:srgbClr val="007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Berling" pitchFamily="18" charset="0"/>
                <a:ea typeface="ＭＳ Ｐゴシック" charset="-128"/>
              </a:rPr>
              <a:t>Uni 2</a:t>
            </a:r>
          </a:p>
        </p:txBody>
      </p: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EAD3FF61-49D2-42B2-94E8-A0A00A6E5B2B}"/>
              </a:ext>
            </a:extLst>
          </p:cNvPr>
          <p:cNvSpPr/>
          <p:nvPr/>
        </p:nvSpPr>
        <p:spPr bwMode="auto">
          <a:xfrm>
            <a:off x="7879123" y="2711047"/>
            <a:ext cx="1157373" cy="576064"/>
          </a:xfrm>
          <a:prstGeom prst="roundRect">
            <a:avLst/>
          </a:prstGeom>
          <a:solidFill>
            <a:srgbClr val="007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Berling" pitchFamily="18" charset="0"/>
                <a:ea typeface="ＭＳ Ｐゴシック" charset="-128"/>
              </a:rPr>
              <a:t>Uni 3</a:t>
            </a:r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CE4F7A2C-035B-4491-ADBA-BB3A785CA865}"/>
              </a:ext>
            </a:extLst>
          </p:cNvPr>
          <p:cNvCxnSpPr>
            <a:stCxn id="51" idx="2"/>
            <a:endCxn id="53" idx="0"/>
          </p:cNvCxnSpPr>
          <p:nvPr/>
        </p:nvCxnSpPr>
        <p:spPr bwMode="auto">
          <a:xfrm>
            <a:off x="7076072" y="2172143"/>
            <a:ext cx="13386" cy="53890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2" name="Connector: Elbow 61">
            <a:extLst>
              <a:ext uri="{FF2B5EF4-FFF2-40B4-BE49-F238E27FC236}">
                <a16:creationId xmlns:a16="http://schemas.microsoft.com/office/drawing/2014/main" id="{9C4B16C8-22E1-4171-8CD2-CE005037481E}"/>
              </a:ext>
            </a:extLst>
          </p:cNvPr>
          <p:cNvCxnSpPr>
            <a:stCxn id="51" idx="1"/>
            <a:endCxn id="52" idx="0"/>
          </p:cNvCxnSpPr>
          <p:nvPr/>
        </p:nvCxnSpPr>
        <p:spPr bwMode="auto">
          <a:xfrm rot="10800000" flipV="1">
            <a:off x="5721347" y="1884111"/>
            <a:ext cx="776038" cy="826936"/>
          </a:xfrm>
          <a:prstGeom prst="bentConnector2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3" name="Connector: Elbow 62">
            <a:extLst>
              <a:ext uri="{FF2B5EF4-FFF2-40B4-BE49-F238E27FC236}">
                <a16:creationId xmlns:a16="http://schemas.microsoft.com/office/drawing/2014/main" id="{6483F050-DB0E-4E89-9620-36ECFA472841}"/>
              </a:ext>
            </a:extLst>
          </p:cNvPr>
          <p:cNvCxnSpPr>
            <a:stCxn id="51" idx="3"/>
            <a:endCxn id="54" idx="0"/>
          </p:cNvCxnSpPr>
          <p:nvPr/>
        </p:nvCxnSpPr>
        <p:spPr bwMode="auto">
          <a:xfrm>
            <a:off x="7654758" y="1884111"/>
            <a:ext cx="803052" cy="826936"/>
          </a:xfrm>
          <a:prstGeom prst="bent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2FA34AAE-20D1-4ACC-B71A-E36AFFF105E3}"/>
              </a:ext>
            </a:extLst>
          </p:cNvPr>
          <p:cNvCxnSpPr>
            <a:stCxn id="52" idx="2"/>
          </p:cNvCxnSpPr>
          <p:nvPr/>
        </p:nvCxnSpPr>
        <p:spPr bwMode="auto">
          <a:xfrm flipH="1">
            <a:off x="5721346" y="3287111"/>
            <a:ext cx="1" cy="501929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652A169C-481F-49BB-BE0A-1F9A55A161BC}"/>
              </a:ext>
            </a:extLst>
          </p:cNvPr>
          <p:cNvCxnSpPr>
            <a:stCxn id="53" idx="2"/>
          </p:cNvCxnSpPr>
          <p:nvPr/>
        </p:nvCxnSpPr>
        <p:spPr bwMode="auto">
          <a:xfrm flipH="1">
            <a:off x="7082765" y="3287111"/>
            <a:ext cx="6693" cy="50192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25E73C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D7FA0D2D-F445-463C-9921-41528FBB89C8}"/>
              </a:ext>
            </a:extLst>
          </p:cNvPr>
          <p:cNvCxnSpPr>
            <a:stCxn id="54" idx="2"/>
          </p:cNvCxnSpPr>
          <p:nvPr/>
        </p:nvCxnSpPr>
        <p:spPr bwMode="auto">
          <a:xfrm>
            <a:off x="8457810" y="3287111"/>
            <a:ext cx="0" cy="51570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9408EB62-177F-460F-96C2-DCF8A3AA5904}"/>
              </a:ext>
            </a:extLst>
          </p:cNvPr>
          <p:cNvCxnSpPr>
            <a:endCxn id="9" idx="0"/>
          </p:cNvCxnSpPr>
          <p:nvPr/>
        </p:nvCxnSpPr>
        <p:spPr bwMode="auto">
          <a:xfrm>
            <a:off x="5638787" y="4198226"/>
            <a:ext cx="2842" cy="28976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0E05DC14-0903-402C-AD87-A6F62DF63743}"/>
              </a:ext>
            </a:extLst>
          </p:cNvPr>
          <p:cNvCxnSpPr>
            <a:endCxn id="9" idx="0"/>
          </p:cNvCxnSpPr>
          <p:nvPr/>
        </p:nvCxnSpPr>
        <p:spPr bwMode="auto">
          <a:xfrm flipH="1">
            <a:off x="5641629" y="3287111"/>
            <a:ext cx="1185487" cy="120087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25E73C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7D758CA0-A551-4EBE-ACFC-07BA83EE48E1}"/>
              </a:ext>
            </a:extLst>
          </p:cNvPr>
          <p:cNvCxnSpPr/>
          <p:nvPr/>
        </p:nvCxnSpPr>
        <p:spPr bwMode="auto">
          <a:xfrm>
            <a:off x="6949669" y="4216573"/>
            <a:ext cx="13386" cy="90927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25E73C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44142270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9A8800-ABE1-460E-8FD5-B1F9BF5A8D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Own your data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836B54B-30E4-4E05-98E2-BEB493472D46}"/>
              </a:ext>
            </a:extLst>
          </p:cNvPr>
          <p:cNvSpPr txBox="1"/>
          <p:nvPr/>
        </p:nvSpPr>
        <p:spPr bwMode="auto">
          <a:xfrm>
            <a:off x="107504" y="1628800"/>
            <a:ext cx="3810000" cy="41148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marL="285750" indent="-28575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sv-SE" sz="1700" dirty="0" err="1"/>
              <a:t>Universities</a:t>
            </a:r>
            <a:r>
              <a:rPr lang="sv-SE" sz="1700" dirty="0"/>
              <a:t> </a:t>
            </a:r>
            <a:r>
              <a:rPr lang="sv-SE" sz="1700" dirty="0" err="1"/>
              <a:t>administrate</a:t>
            </a:r>
            <a:r>
              <a:rPr lang="sv-SE" sz="1700" dirty="0"/>
              <a:t> </a:t>
            </a:r>
            <a:r>
              <a:rPr lang="sv-SE" sz="1700" dirty="0" err="1"/>
              <a:t>their</a:t>
            </a:r>
            <a:r>
              <a:rPr lang="sv-SE" sz="1700" dirty="0"/>
              <a:t> </a:t>
            </a:r>
            <a:r>
              <a:rPr lang="sv-SE" sz="1700" dirty="0" err="1"/>
              <a:t>own</a:t>
            </a:r>
            <a:r>
              <a:rPr lang="sv-SE" sz="1700" dirty="0"/>
              <a:t> </a:t>
            </a:r>
            <a:r>
              <a:rPr lang="sv-SE" sz="1700" dirty="0" err="1"/>
              <a:t>storage</a:t>
            </a:r>
            <a:r>
              <a:rPr lang="sv-SE" sz="1700" dirty="0"/>
              <a:t> (</a:t>
            </a:r>
            <a:r>
              <a:rPr lang="sv-SE" sz="1700" dirty="0" err="1"/>
              <a:t>buckets</a:t>
            </a:r>
            <a:r>
              <a:rPr lang="sv-SE" sz="1700"/>
              <a:t>)</a:t>
            </a:r>
            <a:endParaRPr lang="sv-SE" sz="1700" dirty="0"/>
          </a:p>
          <a:p>
            <a:pPr marL="285750" indent="-28575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sv-SE" sz="1700" dirty="0" err="1"/>
              <a:t>Universities</a:t>
            </a:r>
            <a:r>
              <a:rPr lang="sv-SE" sz="1700" dirty="0"/>
              <a:t> </a:t>
            </a:r>
            <a:r>
              <a:rPr lang="sv-SE" sz="1700" dirty="0" err="1"/>
              <a:t>can</a:t>
            </a:r>
            <a:r>
              <a:rPr lang="sv-SE" sz="1700" dirty="0"/>
              <a:t> </a:t>
            </a:r>
            <a:r>
              <a:rPr lang="sv-SE" sz="1700" dirty="0" err="1"/>
              <a:t>create</a:t>
            </a:r>
            <a:r>
              <a:rPr lang="sv-SE" sz="1700" dirty="0"/>
              <a:t> as </a:t>
            </a:r>
            <a:r>
              <a:rPr lang="sv-SE" sz="1700" dirty="0" err="1"/>
              <a:t>many</a:t>
            </a:r>
            <a:r>
              <a:rPr lang="sv-SE" sz="1700" dirty="0"/>
              <a:t> </a:t>
            </a:r>
            <a:r>
              <a:rPr lang="sv-SE" sz="1700" dirty="0" err="1"/>
              <a:t>buckets</a:t>
            </a:r>
            <a:r>
              <a:rPr lang="sv-SE" sz="1700" dirty="0"/>
              <a:t> for research </a:t>
            </a:r>
            <a:r>
              <a:rPr lang="sv-SE" sz="1700" dirty="0" err="1"/>
              <a:t>projects</a:t>
            </a:r>
            <a:r>
              <a:rPr lang="sv-SE" sz="1700" dirty="0"/>
              <a:t> or </a:t>
            </a:r>
            <a:r>
              <a:rPr lang="sv-SE" sz="1700" dirty="0" err="1"/>
              <a:t>labs</a:t>
            </a:r>
            <a:r>
              <a:rPr lang="sv-SE" sz="1700" dirty="0"/>
              <a:t> as </a:t>
            </a:r>
            <a:r>
              <a:rPr lang="sv-SE" sz="1700" dirty="0" err="1"/>
              <a:t>needed</a:t>
            </a:r>
            <a:r>
              <a:rPr lang="sv-SE" sz="1700" dirty="0"/>
              <a:t> and </a:t>
            </a:r>
            <a:r>
              <a:rPr lang="sv-SE" sz="1700" dirty="0" err="1"/>
              <a:t>integrate</a:t>
            </a:r>
            <a:r>
              <a:rPr lang="sv-SE" sz="1700" dirty="0"/>
              <a:t> </a:t>
            </a:r>
            <a:r>
              <a:rPr lang="sv-SE" sz="1700" dirty="0" err="1"/>
              <a:t>them</a:t>
            </a:r>
            <a:r>
              <a:rPr lang="sv-SE" sz="1700" dirty="0"/>
              <a:t> </a:t>
            </a:r>
            <a:r>
              <a:rPr lang="sv-SE" sz="1700" dirty="0" err="1"/>
              <a:t>into</a:t>
            </a:r>
            <a:r>
              <a:rPr lang="sv-SE" sz="1700" dirty="0"/>
              <a:t> NextCloud</a:t>
            </a:r>
          </a:p>
          <a:p>
            <a:pPr marL="285750" indent="-28575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sv-SE" sz="1700" dirty="0" err="1"/>
              <a:t>Existing</a:t>
            </a:r>
            <a:r>
              <a:rPr lang="sv-SE" sz="1700" dirty="0"/>
              <a:t> data </a:t>
            </a:r>
            <a:r>
              <a:rPr lang="sv-SE" sz="1700" dirty="0" err="1"/>
              <a:t>can</a:t>
            </a:r>
            <a:r>
              <a:rPr lang="sv-SE" sz="1700" dirty="0"/>
              <a:t> be </a:t>
            </a:r>
            <a:r>
              <a:rPr lang="sv-SE" sz="1700" dirty="0" err="1"/>
              <a:t>migrated</a:t>
            </a:r>
            <a:r>
              <a:rPr lang="sv-SE" sz="1700" dirty="0"/>
              <a:t> </a:t>
            </a:r>
            <a:r>
              <a:rPr lang="sv-SE" sz="1700" dirty="0" err="1"/>
              <a:t>into</a:t>
            </a:r>
            <a:r>
              <a:rPr lang="sv-SE" sz="1700" dirty="0"/>
              <a:t> </a:t>
            </a:r>
            <a:r>
              <a:rPr lang="sv-SE" sz="1700" dirty="0" err="1"/>
              <a:t>buckets</a:t>
            </a:r>
            <a:r>
              <a:rPr lang="sv-SE" sz="1700" dirty="0"/>
              <a:t> and </a:t>
            </a:r>
            <a:r>
              <a:rPr lang="sv-SE" sz="1700" dirty="0" err="1"/>
              <a:t>indexed</a:t>
            </a:r>
            <a:r>
              <a:rPr lang="sv-SE" sz="1700" dirty="0"/>
              <a:t> by NextCloud</a:t>
            </a:r>
            <a:br>
              <a:rPr lang="sv-SE" sz="1700" dirty="0"/>
            </a:br>
            <a:r>
              <a:rPr lang="sv-SE" sz="1700" dirty="0"/>
              <a:t>(i.e. </a:t>
            </a:r>
            <a:r>
              <a:rPr lang="sv-SE" sz="1700" dirty="0" err="1"/>
              <a:t>external</a:t>
            </a:r>
            <a:r>
              <a:rPr lang="sv-SE" sz="1700" dirty="0"/>
              <a:t> hard disks or </a:t>
            </a:r>
            <a:r>
              <a:rPr lang="sv-SE" sz="1700" dirty="0" err="1"/>
              <a:t>other</a:t>
            </a:r>
            <a:r>
              <a:rPr lang="sv-SE" sz="1700" dirty="0"/>
              <a:t> ”</a:t>
            </a:r>
            <a:r>
              <a:rPr lang="sv-SE" sz="1700" dirty="0" err="1"/>
              <a:t>Shadow</a:t>
            </a:r>
            <a:r>
              <a:rPr lang="sv-SE" sz="1700" dirty="0"/>
              <a:t>-IT)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5406EA11-4124-4B44-BD49-42483543977B}"/>
              </a:ext>
            </a:extLst>
          </p:cNvPr>
          <p:cNvGrpSpPr/>
          <p:nvPr/>
        </p:nvGrpSpPr>
        <p:grpSpPr>
          <a:xfrm>
            <a:off x="6539305" y="4365101"/>
            <a:ext cx="1073535" cy="1297035"/>
            <a:chOff x="4932040" y="1484784"/>
            <a:chExt cx="3457530" cy="4177355"/>
          </a:xfrm>
        </p:grpSpPr>
        <p:pic>
          <p:nvPicPr>
            <p:cNvPr id="27" name="Picture 26" descr="A picture containing indoor, furniture, shelf, cabinet&#10;&#10;Description automatically generated">
              <a:extLst>
                <a:ext uri="{FF2B5EF4-FFF2-40B4-BE49-F238E27FC236}">
                  <a16:creationId xmlns:a16="http://schemas.microsoft.com/office/drawing/2014/main" id="{87DB0A76-F6E1-4568-B1EE-5E19FC40241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32040" y="1484784"/>
              <a:ext cx="3457530" cy="4177355"/>
            </a:xfrm>
            <a:prstGeom prst="rect">
              <a:avLst/>
            </a:prstGeom>
          </p:spPr>
        </p:pic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F2BD12C1-7F11-4790-A31F-E6116E999EF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660805" y="1880559"/>
              <a:ext cx="801812" cy="710698"/>
            </a:xfrm>
            <a:prstGeom prst="rect">
              <a:avLst/>
            </a:prstGeom>
          </p:spPr>
        </p:pic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431EEFD1-8010-4B00-BEED-62A1D57E929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868144" y="1880559"/>
              <a:ext cx="801812" cy="710698"/>
            </a:xfrm>
            <a:prstGeom prst="rect">
              <a:avLst/>
            </a:prstGeom>
          </p:spPr>
        </p:pic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B576EF38-926C-492D-A638-8ADDD65633D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669956" y="2744716"/>
              <a:ext cx="801812" cy="710698"/>
            </a:xfrm>
            <a:prstGeom prst="rect">
              <a:avLst/>
            </a:prstGeom>
          </p:spPr>
        </p:pic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70411E47-6C55-40A6-BB3B-F0E6EBF59BB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858993" y="2744716"/>
              <a:ext cx="801812" cy="710698"/>
            </a:xfrm>
            <a:prstGeom prst="rect">
              <a:avLst/>
            </a:prstGeom>
          </p:spPr>
        </p:pic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6761BBB5-2A87-42A5-A724-4C08E012468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872275" y="3587133"/>
              <a:ext cx="801812" cy="710698"/>
            </a:xfrm>
            <a:prstGeom prst="rect">
              <a:avLst/>
            </a:prstGeom>
          </p:spPr>
        </p:pic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BC1173FC-7013-4957-BB49-F441B843874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703915" y="3587133"/>
              <a:ext cx="801812" cy="710698"/>
            </a:xfrm>
            <a:prstGeom prst="rect">
              <a:avLst/>
            </a:prstGeom>
          </p:spPr>
        </p:pic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36DAF752-BB4F-4585-8539-2022AC99169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868144" y="4414394"/>
              <a:ext cx="801812" cy="710698"/>
            </a:xfrm>
            <a:prstGeom prst="rect">
              <a:avLst/>
            </a:prstGeom>
          </p:spPr>
        </p:pic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239E55BF-5111-4421-AB79-E0665178542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727951" y="4414394"/>
              <a:ext cx="801812" cy="710698"/>
            </a:xfrm>
            <a:prstGeom prst="rect">
              <a:avLst/>
            </a:prstGeom>
          </p:spPr>
        </p:pic>
      </p:grpSp>
      <p:pic>
        <p:nvPicPr>
          <p:cNvPr id="49" name="Picture 48">
            <a:extLst>
              <a:ext uri="{FF2B5EF4-FFF2-40B4-BE49-F238E27FC236}">
                <a16:creationId xmlns:a16="http://schemas.microsoft.com/office/drawing/2014/main" id="{AEAAA5F5-1536-4A6D-B267-BC7942F4E2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21510" y="3858921"/>
            <a:ext cx="735896" cy="339305"/>
          </a:xfrm>
          <a:prstGeom prst="rect">
            <a:avLst/>
          </a:prstGeom>
        </p:spPr>
      </p:pic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BCF9E267-BAAA-426C-AE74-16E6689F9534}"/>
              </a:ext>
            </a:extLst>
          </p:cNvPr>
          <p:cNvSpPr/>
          <p:nvPr/>
        </p:nvSpPr>
        <p:spPr bwMode="auto">
          <a:xfrm>
            <a:off x="6497385" y="1596079"/>
            <a:ext cx="1157373" cy="576064"/>
          </a:xfrm>
          <a:prstGeom prst="roundRect">
            <a:avLst/>
          </a:prstGeom>
          <a:solidFill>
            <a:srgbClr val="007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Berling" pitchFamily="18" charset="0"/>
                <a:ea typeface="ＭＳ Ｐゴシック" charset="-128"/>
              </a:rPr>
              <a:t>Sunet Drive</a:t>
            </a: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ED940085-70BE-4D74-9999-AC13E9B08522}"/>
              </a:ext>
            </a:extLst>
          </p:cNvPr>
          <p:cNvSpPr/>
          <p:nvPr/>
        </p:nvSpPr>
        <p:spPr bwMode="auto">
          <a:xfrm>
            <a:off x="6510771" y="2711047"/>
            <a:ext cx="1157373" cy="576064"/>
          </a:xfrm>
          <a:prstGeom prst="roundRect">
            <a:avLst/>
          </a:prstGeom>
          <a:solidFill>
            <a:srgbClr val="007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Berling" pitchFamily="18" charset="0"/>
                <a:ea typeface="ＭＳ Ｐゴシック" charset="-128"/>
              </a:rPr>
              <a:t>Users</a:t>
            </a:r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CE4F7A2C-035B-4491-ADBA-BB3A785CA865}"/>
              </a:ext>
            </a:extLst>
          </p:cNvPr>
          <p:cNvCxnSpPr>
            <a:stCxn id="51" idx="2"/>
            <a:endCxn id="53" idx="0"/>
          </p:cNvCxnSpPr>
          <p:nvPr/>
        </p:nvCxnSpPr>
        <p:spPr bwMode="auto">
          <a:xfrm>
            <a:off x="7076072" y="2172143"/>
            <a:ext cx="13386" cy="53890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652A169C-481F-49BB-BE0A-1F9A55A161BC}"/>
              </a:ext>
            </a:extLst>
          </p:cNvPr>
          <p:cNvCxnSpPr>
            <a:stCxn id="53" idx="2"/>
          </p:cNvCxnSpPr>
          <p:nvPr/>
        </p:nvCxnSpPr>
        <p:spPr bwMode="auto">
          <a:xfrm flipH="1">
            <a:off x="7082765" y="3287111"/>
            <a:ext cx="6693" cy="50192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398AAC82-0C16-4371-90A6-2FF39CE7D4D9}"/>
              </a:ext>
            </a:extLst>
          </p:cNvPr>
          <p:cNvSpPr/>
          <p:nvPr/>
        </p:nvSpPr>
        <p:spPr bwMode="auto">
          <a:xfrm>
            <a:off x="4686582" y="4725586"/>
            <a:ext cx="1157373" cy="576064"/>
          </a:xfrm>
          <a:prstGeom prst="roundRect">
            <a:avLst/>
          </a:prstGeom>
          <a:solidFill>
            <a:srgbClr val="007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nb-NO" sz="1600" dirty="0">
                <a:solidFill>
                  <a:schemeClr val="bg1"/>
                </a:solidFill>
                <a:latin typeface="Berling" pitchFamily="18" charset="0"/>
                <a:ea typeface="ＭＳ Ｐゴシック" charset="-128"/>
              </a:rPr>
              <a:t>U</a:t>
            </a:r>
            <a:r>
              <a:rPr lang="en-GB" sz="1600" dirty="0" err="1">
                <a:solidFill>
                  <a:schemeClr val="bg1"/>
                </a:solidFill>
                <a:latin typeface="Berling" pitchFamily="18" charset="0"/>
                <a:ea typeface="ＭＳ Ｐゴシック" charset="-128"/>
              </a:rPr>
              <a:t>niversity</a:t>
            </a:r>
            <a:r>
              <a:rPr lang="en-GB" sz="1600" dirty="0">
                <a:solidFill>
                  <a:schemeClr val="bg1"/>
                </a:solidFill>
                <a:latin typeface="Berling" pitchFamily="18" charset="0"/>
                <a:ea typeface="ＭＳ Ｐゴシック" charset="-128"/>
              </a:rPr>
              <a:t> Admin</a:t>
            </a:r>
            <a:endParaRPr kumimoji="0" lang="en-GB" sz="16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Berling" pitchFamily="18" charset="0"/>
              <a:ea typeface="ＭＳ Ｐゴシック" charset="-128"/>
            </a:endParaRPr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65A606BE-551C-4F02-AB79-4430BAF85E06}"/>
              </a:ext>
            </a:extLst>
          </p:cNvPr>
          <p:cNvCxnSpPr>
            <a:stCxn id="47" idx="3"/>
            <a:endCxn id="27" idx="1"/>
          </p:cNvCxnSpPr>
          <p:nvPr/>
        </p:nvCxnSpPr>
        <p:spPr bwMode="auto">
          <a:xfrm>
            <a:off x="5843955" y="5013618"/>
            <a:ext cx="695350" cy="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0820520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8D9EAB-39CB-420A-B95D-A373A0CB7E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Private Cloud Security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178F0D-2F69-49B9-9539-6E23E5DD22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67544" y="1509929"/>
            <a:ext cx="4104456" cy="4114800"/>
          </a:xfrm>
        </p:spPr>
        <p:txBody>
          <a:bodyPr/>
          <a:lstStyle/>
          <a:p>
            <a:r>
              <a:rPr lang="en-GB" sz="1600" dirty="0"/>
              <a:t>Personnel control</a:t>
            </a:r>
          </a:p>
          <a:p>
            <a:pPr lvl="1"/>
            <a:r>
              <a:rPr lang="en-GB" sz="1600" dirty="0"/>
              <a:t>Background checks</a:t>
            </a:r>
          </a:p>
          <a:p>
            <a:pPr lvl="1"/>
            <a:r>
              <a:rPr lang="en-GB" sz="1600" dirty="0"/>
              <a:t>Data </a:t>
            </a:r>
            <a:r>
              <a:rPr lang="en-GB" sz="1600" dirty="0" err="1"/>
              <a:t>center</a:t>
            </a:r>
            <a:r>
              <a:rPr lang="en-GB" sz="1600" dirty="0"/>
              <a:t> staff</a:t>
            </a:r>
          </a:p>
          <a:p>
            <a:pPr lvl="1"/>
            <a:r>
              <a:rPr lang="en-GB" sz="1600" dirty="0"/>
              <a:t>Trusted consultants</a:t>
            </a:r>
          </a:p>
          <a:p>
            <a:pPr lvl="1"/>
            <a:r>
              <a:rPr lang="en-GB" sz="1600" dirty="0"/>
              <a:t>Third party vendors</a:t>
            </a:r>
          </a:p>
          <a:p>
            <a:r>
              <a:rPr lang="en-GB" sz="1600" dirty="0"/>
              <a:t>Data </a:t>
            </a:r>
            <a:r>
              <a:rPr lang="en-GB" sz="1600" dirty="0" err="1"/>
              <a:t>center</a:t>
            </a:r>
            <a:r>
              <a:rPr lang="en-GB" sz="1600" dirty="0"/>
              <a:t> security</a:t>
            </a:r>
          </a:p>
          <a:p>
            <a:pPr lvl="1"/>
            <a:r>
              <a:rPr lang="en-GB" sz="1600" dirty="0"/>
              <a:t>Availability</a:t>
            </a:r>
          </a:p>
          <a:p>
            <a:pPr lvl="1"/>
            <a:r>
              <a:rPr lang="en-GB" sz="1600" dirty="0"/>
              <a:t>Fire Protection</a:t>
            </a:r>
          </a:p>
          <a:p>
            <a:pPr lvl="1"/>
            <a:r>
              <a:rPr lang="en-GB" sz="1600" dirty="0"/>
              <a:t>Facility Access Controls</a:t>
            </a:r>
          </a:p>
          <a:p>
            <a:pPr lvl="1"/>
            <a:r>
              <a:rPr lang="en-GB" sz="1600" dirty="0"/>
              <a:t>Physical Intrusion Controls</a:t>
            </a:r>
          </a:p>
          <a:p>
            <a:r>
              <a:rPr lang="en-GB" sz="1600" dirty="0"/>
              <a:t>Network Access Controls</a:t>
            </a:r>
          </a:p>
          <a:p>
            <a:pPr lvl="1"/>
            <a:r>
              <a:rPr lang="en-GB" sz="1600" dirty="0"/>
              <a:t>Public Network Access</a:t>
            </a:r>
          </a:p>
          <a:p>
            <a:pPr lvl="1"/>
            <a:r>
              <a:rPr lang="en-GB" sz="1600" dirty="0"/>
              <a:t>Management Network Access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A9CE31F7-EC7C-4DA0-91A3-1401B011B686}"/>
              </a:ext>
            </a:extLst>
          </p:cNvPr>
          <p:cNvSpPr txBox="1">
            <a:spLocks/>
          </p:cNvSpPr>
          <p:nvPr/>
        </p:nvSpPr>
        <p:spPr bwMode="auto">
          <a:xfrm>
            <a:off x="4495677" y="1532809"/>
            <a:ext cx="4104456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GB" sz="1600" kern="0" dirty="0"/>
              <a:t>Systems Management</a:t>
            </a:r>
          </a:p>
          <a:p>
            <a:r>
              <a:rPr lang="en-GB" sz="1600" kern="0" dirty="0"/>
              <a:t>Auditing</a:t>
            </a:r>
          </a:p>
          <a:p>
            <a:r>
              <a:rPr lang="en-GB" sz="1600" kern="0" dirty="0"/>
              <a:t>Process Description and Configuration Management</a:t>
            </a:r>
          </a:p>
          <a:p>
            <a:r>
              <a:rPr lang="en-GB" sz="1600" kern="0" dirty="0"/>
              <a:t>Infrastructure &amp; Storage as a Service</a:t>
            </a:r>
          </a:p>
          <a:p>
            <a:pPr lvl="1"/>
            <a:r>
              <a:rPr lang="en-GB" sz="1600" kern="0" dirty="0" err="1"/>
              <a:t>Iaas</a:t>
            </a:r>
            <a:r>
              <a:rPr lang="en-GB" sz="1600" kern="0" dirty="0"/>
              <a:t> high level architecture</a:t>
            </a:r>
          </a:p>
          <a:p>
            <a:pPr lvl="1"/>
            <a:r>
              <a:rPr lang="en-GB" sz="1600" kern="0" dirty="0"/>
              <a:t>Network exposure management</a:t>
            </a:r>
          </a:p>
          <a:p>
            <a:pPr lvl="1"/>
            <a:r>
              <a:rPr lang="en-GB" sz="1600" kern="0" dirty="0"/>
              <a:t>IaaS/</a:t>
            </a:r>
            <a:r>
              <a:rPr lang="en-GB" sz="1600" kern="0" dirty="0" err="1"/>
              <a:t>STaas</a:t>
            </a:r>
            <a:r>
              <a:rPr lang="en-GB" sz="1600" kern="0" dirty="0"/>
              <a:t> – Auditing</a:t>
            </a:r>
          </a:p>
          <a:p>
            <a:pPr lvl="1"/>
            <a:r>
              <a:rPr lang="en-GB" sz="1600" kern="0" dirty="0"/>
              <a:t>Data Privacy</a:t>
            </a:r>
          </a:p>
          <a:p>
            <a:r>
              <a:rPr lang="en-GB" sz="1600" kern="0" dirty="0"/>
              <a:t>Third Party Review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EF66E48-7A7F-4777-8E81-B22AF9F1E885}"/>
              </a:ext>
            </a:extLst>
          </p:cNvPr>
          <p:cNvSpPr txBox="1"/>
          <p:nvPr/>
        </p:nvSpPr>
        <p:spPr>
          <a:xfrm>
            <a:off x="467544" y="5382058"/>
            <a:ext cx="835292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hlinkClick r:id="rId2"/>
              </a:rPr>
              <a:t>https://www.safespring.com/documents/sunet/safespring-sunet-private-cloud-security-controls.pdf</a:t>
            </a: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0467944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14A648-5550-45AF-B9B3-06BF597E98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Possible Future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73516F-F86F-4455-B043-77740786518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8134672" cy="4114800"/>
          </a:xfrm>
        </p:spPr>
        <p:txBody>
          <a:bodyPr/>
          <a:lstStyle/>
          <a:p>
            <a:r>
              <a:rPr lang="en-GB" dirty="0"/>
              <a:t>SND-integration of metadata (DORIS)</a:t>
            </a:r>
          </a:p>
          <a:p>
            <a:r>
              <a:rPr lang="en-GB" dirty="0"/>
              <a:t>More NextCloud-apps (</a:t>
            </a:r>
            <a:r>
              <a:rPr lang="en-GB" dirty="0" err="1"/>
              <a:t>collabora</a:t>
            </a:r>
            <a:r>
              <a:rPr lang="en-GB" dirty="0"/>
              <a:t>-office, only office)</a:t>
            </a:r>
          </a:p>
          <a:p>
            <a:r>
              <a:rPr lang="en-GB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242467973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A855BF-091F-421D-827B-B2FAB278A6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If you are interested</a:t>
            </a:r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178B4833-9065-40FB-9F0F-056366C29DD2}"/>
              </a:ext>
            </a:extLst>
          </p:cNvPr>
          <p:cNvSpPr txBox="1">
            <a:spLocks/>
          </p:cNvSpPr>
          <p:nvPr/>
        </p:nvSpPr>
        <p:spPr bwMode="auto">
          <a:xfrm>
            <a:off x="395536" y="1752600"/>
            <a:ext cx="828092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sv-SE" sz="2200" kern="0" dirty="0"/>
              <a:t>Contact </a:t>
            </a:r>
            <a:r>
              <a:rPr lang="sv-SE" sz="2200" kern="0" dirty="0">
                <a:hlinkClick r:id="rId2"/>
              </a:rPr>
              <a:t>freitag@sunet.se</a:t>
            </a:r>
            <a:endParaRPr lang="sv-SE" sz="2200" kern="0" dirty="0"/>
          </a:p>
          <a:p>
            <a:r>
              <a:rPr lang="sv-SE" sz="2200" kern="0" dirty="0"/>
              <a:t>Test-</a:t>
            </a:r>
            <a:r>
              <a:rPr lang="sv-SE" sz="2200" kern="0" dirty="0" err="1"/>
              <a:t>run</a:t>
            </a:r>
            <a:r>
              <a:rPr lang="sv-SE" sz="2200" kern="0" dirty="0"/>
              <a:t> </a:t>
            </a:r>
            <a:r>
              <a:rPr lang="sv-SE" sz="2200" kern="0" dirty="0" err="1"/>
              <a:t>with</a:t>
            </a:r>
            <a:r>
              <a:rPr lang="sv-SE" sz="2200" kern="0" dirty="0"/>
              <a:t> </a:t>
            </a:r>
            <a:r>
              <a:rPr lang="sv-SE" sz="2200" kern="0" dirty="0" err="1"/>
              <a:t>limited</a:t>
            </a:r>
            <a:r>
              <a:rPr lang="sv-SE" sz="2200" kern="0" dirty="0"/>
              <a:t> </a:t>
            </a:r>
            <a:r>
              <a:rPr lang="sv-SE" sz="2200" kern="0" dirty="0" err="1"/>
              <a:t>amount</a:t>
            </a:r>
            <a:r>
              <a:rPr lang="sv-SE" sz="2200" kern="0" dirty="0"/>
              <a:t> </a:t>
            </a:r>
            <a:r>
              <a:rPr lang="sv-SE" sz="2200" kern="0" dirty="0" err="1"/>
              <a:t>of</a:t>
            </a:r>
            <a:r>
              <a:rPr lang="sv-SE" sz="2200" kern="0" dirty="0"/>
              <a:t> </a:t>
            </a:r>
            <a:r>
              <a:rPr lang="sv-SE" sz="2200" kern="0" dirty="0" err="1"/>
              <a:t>users</a:t>
            </a:r>
            <a:endParaRPr lang="sv-SE" sz="2200" kern="0" dirty="0"/>
          </a:p>
          <a:p>
            <a:r>
              <a:rPr lang="en-GB" sz="2200" kern="0" dirty="0"/>
              <a:t>Provision local node</a:t>
            </a:r>
          </a:p>
          <a:p>
            <a:r>
              <a:rPr lang="en-GB" sz="2200" kern="0" dirty="0"/>
              <a:t>Regular feedback- and training-sessions</a:t>
            </a:r>
          </a:p>
        </p:txBody>
      </p:sp>
    </p:spTree>
    <p:extLst>
      <p:ext uri="{BB962C8B-B14F-4D97-AF65-F5344CB8AC3E}">
        <p14:creationId xmlns:p14="http://schemas.microsoft.com/office/powerpoint/2010/main" val="84610527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sv-SE" dirty="0"/>
              <a:t>Slut och frågor?</a:t>
            </a:r>
          </a:p>
        </p:txBody>
      </p:sp>
      <p:sp>
        <p:nvSpPr>
          <p:cNvPr id="3" name="Rectangle 2"/>
          <p:cNvSpPr/>
          <p:nvPr/>
        </p:nvSpPr>
        <p:spPr>
          <a:xfrm>
            <a:off x="1763688" y="2420888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r>
              <a:rPr lang="sv-SE" sz="2400" b="1" i="1" dirty="0">
                <a:solidFill>
                  <a:srgbClr val="80808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Richard Freitag</a:t>
            </a:r>
            <a:endParaRPr lang="sv-SE" sz="2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sv-SE" sz="2400" i="1" dirty="0">
                <a:solidFill>
                  <a:srgbClr val="80808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Projektledare</a:t>
            </a:r>
            <a:br>
              <a:rPr lang="sv-SE" sz="2400" i="1" dirty="0">
                <a:solidFill>
                  <a:srgbClr val="80808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sv-SE" sz="2400" i="1" dirty="0">
                <a:solidFill>
                  <a:srgbClr val="80808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v-SE" sz="2400" dirty="0">
                <a:solidFill>
                  <a:srgbClr val="0563C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freitag@sunet.se</a:t>
            </a:r>
            <a:endParaRPr lang="sv-SE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74801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9A8800-ABE1-460E-8FD5-B1F9BF5A8D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sv-SE" dirty="0"/>
              <a:t>Bakgrund och behovsfångst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B93EDEB-C54D-4CC2-AF95-BBDE2BBFFF39}"/>
              </a:ext>
            </a:extLst>
          </p:cNvPr>
          <p:cNvSpPr txBox="1"/>
          <p:nvPr/>
        </p:nvSpPr>
        <p:spPr>
          <a:xfrm>
            <a:off x="755576" y="2204864"/>
            <a:ext cx="777686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Våren 2020 genomfördes en behovsfångst inom området säker lagring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v-S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En möjlig tjänst identifieras såsom </a:t>
            </a:r>
            <a:r>
              <a:rPr lang="sv-SE" dirty="0" err="1"/>
              <a:t>Nextcloud</a:t>
            </a:r>
            <a:br>
              <a:rPr lang="sv-SE" dirty="0"/>
            </a:br>
            <a:r>
              <a:rPr lang="sv-SE" dirty="0"/>
              <a:t>(</a:t>
            </a:r>
            <a:r>
              <a:rPr lang="sv-SE" dirty="0" err="1"/>
              <a:t>DropBox</a:t>
            </a:r>
            <a:r>
              <a:rPr lang="sv-SE" dirty="0"/>
              <a:t>/Box-liknande tjänst ovanpå Sunets lagring)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v-S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Sedan sommaren 2020 tar Sunet fram en pilot på </a:t>
            </a:r>
            <a:r>
              <a:rPr lang="sv-SE" dirty="0" err="1"/>
              <a:t>Nextcloud</a:t>
            </a:r>
            <a:r>
              <a:rPr lang="sv-SE" dirty="0"/>
              <a:t> åt Stockholms Universitet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v-S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Idag presenterar vi </a:t>
            </a:r>
            <a:r>
              <a:rPr lang="sv-SE" dirty="0" err="1"/>
              <a:t>Nextcloud</a:t>
            </a:r>
            <a:r>
              <a:rPr lang="sv-SE" dirty="0"/>
              <a:t> (med arbetsnamnet Sunet drive) för att diskutera nästa steg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v-S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Vi skickar ut presentationen och en kort sammanfattning av dagens slutsatser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v-S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2020-12-10</a:t>
            </a:r>
          </a:p>
        </p:txBody>
      </p:sp>
    </p:spTree>
    <p:extLst>
      <p:ext uri="{BB962C8B-B14F-4D97-AF65-F5344CB8AC3E}">
        <p14:creationId xmlns:p14="http://schemas.microsoft.com/office/powerpoint/2010/main" val="10399955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9A8800-ABE1-460E-8FD5-B1F9BF5A8D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sv-SE" dirty="0"/>
              <a:t>Sammanfattning och avslut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B93EDEB-C54D-4CC2-AF95-BBDE2BBFFF39}"/>
              </a:ext>
            </a:extLst>
          </p:cNvPr>
          <p:cNvSpPr txBox="1"/>
          <p:nvPr/>
        </p:nvSpPr>
        <p:spPr>
          <a:xfrm>
            <a:off x="755576" y="2204864"/>
            <a:ext cx="7776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Skrivs under mötet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2020-12-10</a:t>
            </a:r>
          </a:p>
        </p:txBody>
      </p:sp>
    </p:spTree>
    <p:extLst>
      <p:ext uri="{BB962C8B-B14F-4D97-AF65-F5344CB8AC3E}">
        <p14:creationId xmlns:p14="http://schemas.microsoft.com/office/powerpoint/2010/main" val="222584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ubrik 4"/>
          <p:cNvSpPr>
            <a:spLocks noGrp="1"/>
          </p:cNvSpPr>
          <p:nvPr>
            <p:ph type="title"/>
          </p:nvPr>
        </p:nvSpPr>
        <p:spPr>
          <a:xfrm>
            <a:off x="1259632" y="2564904"/>
            <a:ext cx="6480720" cy="1431032"/>
          </a:xfrm>
        </p:spPr>
        <p:txBody>
          <a:bodyPr/>
          <a:lstStyle/>
          <a:p>
            <a:pPr algn="ctr"/>
            <a:r>
              <a:rPr lang="sv-SE" dirty="0"/>
              <a:t>Molnbaserad lagring</a:t>
            </a:r>
            <a:br>
              <a:rPr lang="sv-SE" dirty="0"/>
            </a:br>
            <a:r>
              <a:rPr lang="sv-SE" dirty="0" err="1"/>
              <a:t>STaaS</a:t>
            </a:r>
            <a:endParaRPr lang="sv-SE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 dirty="0"/>
              <a:t>2020-12-10</a:t>
            </a:r>
          </a:p>
        </p:txBody>
      </p:sp>
    </p:spTree>
    <p:extLst>
      <p:ext uri="{BB962C8B-B14F-4D97-AF65-F5344CB8AC3E}">
        <p14:creationId xmlns:p14="http://schemas.microsoft.com/office/powerpoint/2010/main" val="41485540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9A8800-ABE1-460E-8FD5-B1F9BF5A8D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 err="1"/>
              <a:t>Molnbaserad</a:t>
            </a:r>
            <a:r>
              <a:rPr lang="en-GB" dirty="0"/>
              <a:t> </a:t>
            </a:r>
            <a:r>
              <a:rPr lang="en-GB" dirty="0" err="1"/>
              <a:t>lagring</a:t>
            </a:r>
            <a:r>
              <a:rPr lang="en-GB" dirty="0"/>
              <a:t> STAAS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B93EDEB-C54D-4CC2-AF95-BBDE2BBFFF39}"/>
              </a:ext>
            </a:extLst>
          </p:cNvPr>
          <p:cNvSpPr txBox="1"/>
          <p:nvPr/>
        </p:nvSpPr>
        <p:spPr>
          <a:xfrm>
            <a:off x="755576" y="2204864"/>
            <a:ext cx="777686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>
                <a:cs typeface="Calibri"/>
              </a:rPr>
              <a:t>Säkra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datorhallar</a:t>
            </a:r>
            <a:endParaRPr lang="en-US" dirty="0">
              <a:cs typeface="Calibri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err="1">
                <a:cs typeface="Calibri"/>
              </a:rPr>
              <a:t>På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Sunets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nät</a:t>
            </a:r>
            <a:endParaRPr lang="en-US" dirty="0">
              <a:cs typeface="Calibri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cs typeface="Calibri"/>
              </a:rPr>
              <a:t>I </a:t>
            </a:r>
            <a:r>
              <a:rPr lang="en-US" dirty="0" err="1">
                <a:cs typeface="Calibri"/>
              </a:rPr>
              <a:t>Sverige</a:t>
            </a:r>
            <a:endParaRPr lang="en-US" dirty="0"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>
                <a:cs typeface="Calibri"/>
              </a:rPr>
              <a:t>Hög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tillgänglighet</a:t>
            </a:r>
            <a:endParaRPr lang="en-US" dirty="0"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>
                <a:cs typeface="Calibri"/>
              </a:rPr>
              <a:t>Datan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krypteras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när</a:t>
            </a:r>
            <a:r>
              <a:rPr lang="en-US" dirty="0">
                <a:cs typeface="Calibri"/>
              </a:rPr>
              <a:t> den </a:t>
            </a:r>
            <a:r>
              <a:rPr lang="en-US" dirty="0" err="1">
                <a:cs typeface="Calibri"/>
              </a:rPr>
              <a:t>lagras</a:t>
            </a:r>
            <a:endParaRPr lang="en-US" dirty="0"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>
                <a:cs typeface="Calibri"/>
              </a:rPr>
              <a:t>Behovsanpassat</a:t>
            </a:r>
            <a:endParaRPr lang="en-US" dirty="0"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>
                <a:cs typeface="Calibri"/>
              </a:rPr>
              <a:t>Replikering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mellan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flera</a:t>
            </a:r>
            <a:r>
              <a:rPr lang="en-US">
                <a:cs typeface="Calibri"/>
              </a:rPr>
              <a:t> platser kan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ordnats</a:t>
            </a:r>
            <a:endParaRPr lang="en-US" dirty="0"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>
                <a:cs typeface="Calibri"/>
              </a:rPr>
              <a:t>Integrerad</a:t>
            </a:r>
            <a:r>
              <a:rPr lang="en-US" dirty="0">
                <a:cs typeface="Calibri"/>
              </a:rPr>
              <a:t> med SWAMID, </a:t>
            </a:r>
            <a:r>
              <a:rPr lang="en-US" dirty="0" err="1">
                <a:cs typeface="Calibri"/>
              </a:rPr>
              <a:t>nås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även</a:t>
            </a:r>
            <a:r>
              <a:rPr lang="en-US" dirty="0">
                <a:cs typeface="Calibri"/>
              </a:rPr>
              <a:t> via </a:t>
            </a:r>
            <a:r>
              <a:rPr lang="en-US" dirty="0" err="1">
                <a:cs typeface="Calibri"/>
              </a:rPr>
              <a:t>webbportal</a:t>
            </a:r>
            <a:endParaRPr lang="en-US" dirty="0"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2020-12-10</a:t>
            </a:r>
          </a:p>
        </p:txBody>
      </p:sp>
    </p:spTree>
    <p:extLst>
      <p:ext uri="{BB962C8B-B14F-4D97-AF65-F5344CB8AC3E}">
        <p14:creationId xmlns:p14="http://schemas.microsoft.com/office/powerpoint/2010/main" val="37884685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9A8800-ABE1-460E-8FD5-B1F9BF5A8D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/>
              <a:t>Privat </a:t>
            </a:r>
            <a:r>
              <a:rPr lang="en-GB" dirty="0" err="1"/>
              <a:t>molnlösning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B93EDEB-C54D-4CC2-AF95-BBDE2BBFFF39}"/>
              </a:ext>
            </a:extLst>
          </p:cNvPr>
          <p:cNvSpPr txBox="1"/>
          <p:nvPr/>
        </p:nvSpPr>
        <p:spPr>
          <a:xfrm>
            <a:off x="755576" y="2204864"/>
            <a:ext cx="374441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>
                <a:cs typeface="Calibri"/>
              </a:rPr>
              <a:t>Fysisk</a:t>
            </a:r>
            <a:r>
              <a:rPr lang="en-US" b="1" dirty="0">
                <a:cs typeface="Calibri"/>
              </a:rPr>
              <a:t> </a:t>
            </a:r>
            <a:r>
              <a:rPr lang="en-US" b="1" dirty="0" err="1">
                <a:cs typeface="Calibri"/>
              </a:rPr>
              <a:t>tillgänglighet</a:t>
            </a:r>
            <a:endParaRPr lang="en-US" b="1" dirty="0"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cs typeface="Calibri"/>
              </a:rPr>
              <a:t>Personal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err="1">
                <a:cs typeface="Calibri"/>
              </a:rPr>
              <a:t>Bakgrund</a:t>
            </a:r>
            <a:endParaRPr lang="en-US" dirty="0">
              <a:cs typeface="Calibri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err="1">
                <a:cs typeface="Calibri"/>
              </a:rPr>
              <a:t>Erfarenhet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DataCenter</a:t>
            </a:r>
            <a:endParaRPr lang="en-US" dirty="0">
              <a:cs typeface="Calibri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err="1">
                <a:cs typeface="Calibri"/>
              </a:rPr>
              <a:t>Kontrollerade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konsuler</a:t>
            </a:r>
            <a:endParaRPr lang="en-US" dirty="0"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cs typeface="Calibri"/>
              </a:rPr>
              <a:t>Datacenter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err="1">
                <a:cs typeface="Calibri"/>
              </a:rPr>
              <a:t>Tillgänglighet</a:t>
            </a:r>
            <a:endParaRPr lang="en-US" dirty="0">
              <a:cs typeface="Calibri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err="1">
                <a:cs typeface="Calibri"/>
              </a:rPr>
              <a:t>Brandsäkerhet</a:t>
            </a:r>
            <a:endParaRPr lang="en-US" dirty="0">
              <a:cs typeface="Calibri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cs typeface="Calibri"/>
              </a:rPr>
              <a:t>Access- &amp; </a:t>
            </a:r>
            <a:r>
              <a:rPr lang="en-US" dirty="0" err="1">
                <a:cs typeface="Calibri"/>
              </a:rPr>
              <a:t>Intrångskontroll</a:t>
            </a:r>
            <a:endParaRPr lang="en-US" dirty="0"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>
                <a:cs typeface="Calibri"/>
              </a:rPr>
              <a:t>Nätverksåtkomst</a:t>
            </a:r>
            <a:endParaRPr lang="en-US" dirty="0">
              <a:cs typeface="Calibri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err="1">
                <a:cs typeface="Calibri"/>
              </a:rPr>
              <a:t>Kundnät</a:t>
            </a:r>
            <a:endParaRPr lang="en-US" dirty="0">
              <a:cs typeface="Calibri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err="1">
                <a:cs typeface="Calibri"/>
              </a:rPr>
              <a:t>Administrationsnät</a:t>
            </a:r>
            <a:endParaRPr lang="en-US" dirty="0">
              <a:cs typeface="Calibri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>
              <a:cs typeface="Calibri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2020-12-10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B93EDEB-C54D-4CC2-AF95-BBDE2BBFFF39}"/>
              </a:ext>
            </a:extLst>
          </p:cNvPr>
          <p:cNvSpPr txBox="1"/>
          <p:nvPr/>
        </p:nvSpPr>
        <p:spPr>
          <a:xfrm>
            <a:off x="4535488" y="2201069"/>
            <a:ext cx="392494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cs typeface="Calibri"/>
              </a:rPr>
              <a:t>System </a:t>
            </a:r>
            <a:r>
              <a:rPr lang="en-US" b="1" dirty="0" err="1">
                <a:cs typeface="Calibri"/>
              </a:rPr>
              <a:t>tillgänglighet</a:t>
            </a:r>
            <a:endParaRPr lang="en-US" b="1" dirty="0"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>
                <a:cs typeface="Calibri"/>
              </a:rPr>
              <a:t>Åtkomst</a:t>
            </a:r>
            <a:r>
              <a:rPr lang="en-US" dirty="0">
                <a:cs typeface="Calibri"/>
              </a:rPr>
              <a:t> till system &amp; information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>
                <a:cs typeface="Calibri"/>
              </a:rPr>
              <a:t>Rättigheter</a:t>
            </a:r>
            <a:r>
              <a:rPr lang="en-US" dirty="0">
                <a:cs typeface="Calibri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>
                <a:cs typeface="Calibri"/>
              </a:rPr>
              <a:t>Definierade</a:t>
            </a:r>
            <a:r>
              <a:rPr lang="en-US" dirty="0">
                <a:cs typeface="Calibri"/>
              </a:rPr>
              <a:t> processer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>
                <a:cs typeface="Calibri"/>
              </a:rPr>
              <a:t>Konfigurationshantering</a:t>
            </a:r>
            <a:endParaRPr lang="en-US" dirty="0"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>
                <a:cs typeface="Calibri"/>
              </a:rPr>
              <a:t>Anpassad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serverarkitektur</a:t>
            </a:r>
            <a:endParaRPr lang="en-US" dirty="0"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>
                <a:cs typeface="Calibri"/>
              </a:rPr>
              <a:t>Nätverkshantering</a:t>
            </a:r>
            <a:endParaRPr lang="en-US" dirty="0"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>
                <a:cs typeface="Calibri"/>
              </a:rPr>
              <a:t>Hantering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av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känslig</a:t>
            </a:r>
            <a:r>
              <a:rPr lang="en-US" dirty="0">
                <a:cs typeface="Calibri"/>
              </a:rPr>
              <a:t>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>
                <a:cs typeface="Calibri"/>
              </a:rPr>
              <a:t>Granskning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egen</a:t>
            </a:r>
            <a:r>
              <a:rPr lang="en-US" dirty="0">
                <a:cs typeface="Calibri"/>
              </a:rPr>
              <a:t> och extern part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cs typeface="Calibri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>
              <a:cs typeface="Calibri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92479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9A8800-ABE1-460E-8FD5-B1F9BF5A8D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 err="1"/>
              <a:t>Molnbaserad</a:t>
            </a:r>
            <a:r>
              <a:rPr lang="en-GB" dirty="0"/>
              <a:t> </a:t>
            </a:r>
            <a:r>
              <a:rPr lang="en-GB" dirty="0" err="1"/>
              <a:t>lagring</a:t>
            </a:r>
            <a:r>
              <a:rPr lang="en-GB" dirty="0"/>
              <a:t> STAAS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B93EDEB-C54D-4CC2-AF95-BBDE2BBFFF39}"/>
              </a:ext>
            </a:extLst>
          </p:cNvPr>
          <p:cNvSpPr txBox="1"/>
          <p:nvPr/>
        </p:nvSpPr>
        <p:spPr>
          <a:xfrm>
            <a:off x="755576" y="2204864"/>
            <a:ext cx="777686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>
                <a:cs typeface="Calibri"/>
              </a:rPr>
              <a:t>Blocklagring</a:t>
            </a:r>
            <a:endParaRPr lang="en-US" dirty="0">
              <a:cs typeface="Calibri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err="1">
                <a:cs typeface="Calibri"/>
              </a:rPr>
              <a:t>Fillagring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t.ex</a:t>
            </a:r>
            <a:r>
              <a:rPr lang="en-US" dirty="0">
                <a:cs typeface="Calibri"/>
              </a:rPr>
              <a:t>. Windows, Linux</a:t>
            </a:r>
          </a:p>
          <a:p>
            <a:pPr lvl="1"/>
            <a:endParaRPr lang="en-US" dirty="0"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>
                <a:cs typeface="Calibri"/>
              </a:rPr>
              <a:t>Objektlagring</a:t>
            </a:r>
            <a:endParaRPr lang="en-US" dirty="0">
              <a:cs typeface="Calibri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err="1">
                <a:cs typeface="Calibri"/>
              </a:rPr>
              <a:t>Lagring</a:t>
            </a:r>
            <a:r>
              <a:rPr lang="en-US" dirty="0">
                <a:cs typeface="Calibri"/>
              </a:rPr>
              <a:t> med </a:t>
            </a:r>
            <a:r>
              <a:rPr lang="en-US" dirty="0" err="1">
                <a:cs typeface="Calibri"/>
              </a:rPr>
              <a:t>hjälp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av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klient</a:t>
            </a:r>
            <a:endParaRPr lang="en-US" dirty="0"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2020-12-10</a:t>
            </a:r>
          </a:p>
        </p:txBody>
      </p:sp>
    </p:spTree>
    <p:extLst>
      <p:ext uri="{BB962C8B-B14F-4D97-AF65-F5344CB8AC3E}">
        <p14:creationId xmlns:p14="http://schemas.microsoft.com/office/powerpoint/2010/main" val="8939921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9A8800-ABE1-460E-8FD5-B1F9BF5A8D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 err="1"/>
              <a:t>Blocklagring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B93EDEB-C54D-4CC2-AF95-BBDE2BBFFF39}"/>
              </a:ext>
            </a:extLst>
          </p:cNvPr>
          <p:cNvSpPr txBox="1"/>
          <p:nvPr/>
        </p:nvSpPr>
        <p:spPr>
          <a:xfrm>
            <a:off x="755576" y="2204864"/>
            <a:ext cx="777686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>
                <a:cs typeface="Calibri"/>
              </a:rPr>
              <a:t>Kräver</a:t>
            </a:r>
            <a:r>
              <a:rPr lang="en-US" dirty="0">
                <a:cs typeface="Calibri"/>
              </a:rPr>
              <a:t> IAAS </a:t>
            </a:r>
            <a:r>
              <a:rPr lang="en-US" dirty="0" err="1">
                <a:cs typeface="Calibri"/>
              </a:rPr>
              <a:t>eller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kan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exporteras</a:t>
            </a:r>
            <a:r>
              <a:rPr lang="en-US" dirty="0">
                <a:cs typeface="Calibri"/>
              </a:rPr>
              <a:t> till </a:t>
            </a:r>
            <a:r>
              <a:rPr lang="en-US" dirty="0" err="1">
                <a:cs typeface="Calibri"/>
              </a:rPr>
              <a:t>lokalt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nät</a:t>
            </a:r>
            <a:endParaRPr lang="en-US" dirty="0"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>
                <a:cs typeface="Calibri"/>
              </a:rPr>
              <a:t>Prestanda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fokus</a:t>
            </a:r>
            <a:endParaRPr lang="en-US" dirty="0"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a typeface="+mn-lt"/>
                <a:cs typeface="+mn-lt"/>
              </a:rPr>
              <a:t>Ingen </a:t>
            </a:r>
            <a:r>
              <a:rPr lang="en-US" dirty="0" err="1">
                <a:ea typeface="+mn-lt"/>
                <a:cs typeface="+mn-lt"/>
              </a:rPr>
              <a:t>bindningstid</a:t>
            </a:r>
            <a:r>
              <a:rPr lang="en-US" dirty="0">
                <a:ea typeface="+mn-lt"/>
                <a:cs typeface="+mn-lt"/>
              </a:rPr>
              <a:t> </a:t>
            </a:r>
            <a:r>
              <a:rPr lang="en-US" dirty="0" err="1">
                <a:ea typeface="+mn-lt"/>
                <a:cs typeface="+mn-lt"/>
              </a:rPr>
              <a:t>eller</a:t>
            </a:r>
            <a:r>
              <a:rPr lang="en-US" dirty="0">
                <a:ea typeface="+mn-lt"/>
                <a:cs typeface="+mn-lt"/>
              </a:rPr>
              <a:t> </a:t>
            </a:r>
            <a:r>
              <a:rPr lang="en-US" dirty="0" err="1">
                <a:ea typeface="+mn-lt"/>
                <a:cs typeface="+mn-lt"/>
              </a:rPr>
              <a:t>bindning</a:t>
            </a:r>
            <a:r>
              <a:rPr lang="en-US" dirty="0">
                <a:ea typeface="+mn-lt"/>
                <a:cs typeface="+mn-lt"/>
              </a:rPr>
              <a:t> </a:t>
            </a:r>
            <a:r>
              <a:rPr lang="en-US" dirty="0" err="1">
                <a:ea typeface="+mn-lt"/>
                <a:cs typeface="+mn-lt"/>
              </a:rPr>
              <a:t>på</a:t>
            </a:r>
            <a:r>
              <a:rPr lang="en-US" dirty="0">
                <a:ea typeface="+mn-lt"/>
                <a:cs typeface="+mn-lt"/>
              </a:rPr>
              <a:t> 12 </a:t>
            </a:r>
            <a:r>
              <a:rPr lang="en-US" dirty="0" err="1">
                <a:ea typeface="+mn-lt"/>
                <a:cs typeface="+mn-lt"/>
              </a:rPr>
              <a:t>eller</a:t>
            </a:r>
            <a:r>
              <a:rPr lang="en-US" dirty="0">
                <a:ea typeface="+mn-lt"/>
                <a:cs typeface="+mn-lt"/>
              </a:rPr>
              <a:t> 36 </a:t>
            </a:r>
            <a:r>
              <a:rPr lang="en-US" dirty="0" err="1">
                <a:ea typeface="+mn-lt"/>
                <a:cs typeface="+mn-lt"/>
              </a:rPr>
              <a:t>månader</a:t>
            </a:r>
            <a:endParaRPr lang="en-US" dirty="0">
              <a:ea typeface="+mn-lt"/>
              <a:cs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>
                <a:ea typeface="+mn-lt"/>
                <a:cs typeface="+mn-lt"/>
              </a:rPr>
              <a:t>Två</a:t>
            </a:r>
            <a:r>
              <a:rPr lang="en-US" dirty="0">
                <a:ea typeface="+mn-lt"/>
                <a:cs typeface="+mn-lt"/>
              </a:rPr>
              <a:t> </a:t>
            </a:r>
            <a:r>
              <a:rPr lang="en-US" dirty="0" err="1">
                <a:ea typeface="+mn-lt"/>
                <a:cs typeface="+mn-lt"/>
              </a:rPr>
              <a:t>varianter</a:t>
            </a:r>
            <a:endParaRPr lang="en-US" dirty="0">
              <a:ea typeface="+mn-lt"/>
              <a:cs typeface="+mn-lt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ea typeface="+mn-lt"/>
                <a:cs typeface="+mn-lt"/>
              </a:rPr>
              <a:t>Large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ea typeface="+mn-lt"/>
                <a:cs typeface="+mn-lt"/>
              </a:rPr>
              <a:t>Fast – SSD </a:t>
            </a:r>
            <a:r>
              <a:rPr lang="en-US" dirty="0" err="1">
                <a:ea typeface="+mn-lt"/>
                <a:cs typeface="+mn-lt"/>
              </a:rPr>
              <a:t>diskar</a:t>
            </a:r>
            <a:endParaRPr lang="en-US" dirty="0">
              <a:ea typeface="+mn-lt"/>
              <a:cs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>
                <a:ea typeface="+mn-lt"/>
                <a:cs typeface="+mn-lt"/>
              </a:rPr>
              <a:t>Några</a:t>
            </a:r>
            <a:r>
              <a:rPr lang="en-US" dirty="0">
                <a:ea typeface="+mn-lt"/>
                <a:cs typeface="+mn-lt"/>
              </a:rPr>
              <a:t> </a:t>
            </a:r>
            <a:r>
              <a:rPr lang="en-US" dirty="0" err="1">
                <a:ea typeface="+mn-lt"/>
                <a:cs typeface="+mn-lt"/>
              </a:rPr>
              <a:t>exempel</a:t>
            </a:r>
            <a:endParaRPr lang="en-US" dirty="0">
              <a:ea typeface="+mn-lt"/>
              <a:cs typeface="+mn-lt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err="1">
                <a:ea typeface="+mn-lt"/>
                <a:cs typeface="+mn-lt"/>
              </a:rPr>
              <a:t>Webbserver</a:t>
            </a:r>
            <a:endParaRPr lang="en-US" dirty="0">
              <a:ea typeface="+mn-lt"/>
              <a:cs typeface="+mn-lt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err="1">
                <a:ea typeface="+mn-lt"/>
                <a:cs typeface="+mn-lt"/>
              </a:rPr>
              <a:t>Databaser</a:t>
            </a:r>
            <a:endParaRPr lang="en-US" dirty="0">
              <a:ea typeface="+mn-lt"/>
              <a:cs typeface="+mn-lt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2020-12-10</a:t>
            </a:r>
          </a:p>
        </p:txBody>
      </p:sp>
    </p:spTree>
    <p:extLst>
      <p:ext uri="{BB962C8B-B14F-4D97-AF65-F5344CB8AC3E}">
        <p14:creationId xmlns:p14="http://schemas.microsoft.com/office/powerpoint/2010/main" val="588889484"/>
      </p:ext>
    </p:extLst>
  </p:cSld>
  <p:clrMapOvr>
    <a:masterClrMapping/>
  </p:clrMapOvr>
</p:sld>
</file>

<file path=ppt/theme/theme1.xml><?xml version="1.0" encoding="utf-8"?>
<a:theme xmlns:a="http://schemas.openxmlformats.org/drawingml/2006/main" name="Universitetets mall">
  <a:themeElements>
    <a:clrScheme name="PresentationAW.potx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esentationAW.potx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sv-S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erling" pitchFamily="18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sv-S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erling" pitchFamily="18" charset="0"/>
            <a:ea typeface="ＭＳ Ｐゴシック" charset="-128"/>
          </a:defRPr>
        </a:defPPr>
      </a:lstStyle>
    </a:lnDef>
  </a:objectDefaults>
  <a:extraClrSchemeLst>
    <a:extraClrScheme>
      <a:clrScheme name="PresentationAW.potx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AW.potx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AW.potx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AW.potx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AW.potx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AW.potx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AW.potx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AW.potx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AW.potx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AW.potx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AW.potx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AW.potx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9B60C0D8F32A9F42A45AE0DDEBB66D4D" ma:contentTypeVersion="11" ma:contentTypeDescription="Skapa ett nytt dokument." ma:contentTypeScope="" ma:versionID="9b04310cb70875e9262e34613a90b2dc">
  <xsd:schema xmlns:xsd="http://www.w3.org/2001/XMLSchema" xmlns:xs="http://www.w3.org/2001/XMLSchema" xmlns:p="http://schemas.microsoft.com/office/2006/metadata/properties" xmlns:ns3="147523c3-6347-4c5b-8e5c-71dc25c0cfa6" xmlns:ns4="433df51e-a77a-4ee9-b1ae-8fc3344303b1" targetNamespace="http://schemas.microsoft.com/office/2006/metadata/properties" ma:root="true" ma:fieldsID="d5f9283ce8cf888b9e282e7b6523908f" ns3:_="" ns4:_="">
    <xsd:import namespace="147523c3-6347-4c5b-8e5c-71dc25c0cfa6"/>
    <xsd:import namespace="433df51e-a77a-4ee9-b1ae-8fc3344303b1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7523c3-6347-4c5b-8e5c-71dc25c0cf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3df51e-a77a-4ee9-b1ae-8fc3344303b1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Delat med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lat med information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Delar tips,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nehållstyp"/>
        <xsd:element ref="dc:title" minOccurs="0" maxOccurs="1" ma:index="4" ma:displayName="Rubrik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FF98D27-192F-4B1E-A59B-90D68EA1BE7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47523c3-6347-4c5b-8e5c-71dc25c0cfa6"/>
    <ds:schemaRef ds:uri="433df51e-a77a-4ee9-b1ae-8fc3344303b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75CA81F-AAFB-4B6C-A412-14F301B30879}">
  <ds:schemaRefs>
    <ds:schemaRef ds:uri="http://schemas.microsoft.com/office/2006/documentManagement/types"/>
    <ds:schemaRef ds:uri="http://schemas.microsoft.com/office/infopath/2007/PartnerControls"/>
    <ds:schemaRef ds:uri="http://purl.org/dc/dcmitype/"/>
    <ds:schemaRef ds:uri="433df51e-a77a-4ee9-b1ae-8fc3344303b1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147523c3-6347-4c5b-8e5c-71dc25c0cfa6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08B35218-5F60-4007-A9B5-26F0A427A8D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332</TotalTime>
  <Words>875</Words>
  <Application>Microsoft Macintosh PowerPoint</Application>
  <PresentationFormat>On-screen Show (4:3)</PresentationFormat>
  <Paragraphs>221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Arial</vt:lpstr>
      <vt:lpstr>Berling</vt:lpstr>
      <vt:lpstr>Calibri</vt:lpstr>
      <vt:lpstr>Universitetets mall</vt:lpstr>
      <vt:lpstr>Sunet Webbinar: Diskussion och presentation av Sunets aktiviteter inom lagringsområdet</vt:lpstr>
      <vt:lpstr>Agenda</vt:lpstr>
      <vt:lpstr>Bakgrund och behovsfångst</vt:lpstr>
      <vt:lpstr>Sammanfattning och avslut</vt:lpstr>
      <vt:lpstr>Molnbaserad lagring STaaS</vt:lpstr>
      <vt:lpstr>Molnbaserad lagring STAAS</vt:lpstr>
      <vt:lpstr>Privat molnlösning</vt:lpstr>
      <vt:lpstr>Molnbaserad lagring STAAS</vt:lpstr>
      <vt:lpstr>Blocklagring</vt:lpstr>
      <vt:lpstr>Objektlagring S3</vt:lpstr>
      <vt:lpstr>Slut och frågor?</vt:lpstr>
      <vt:lpstr>Sunet Drive</vt:lpstr>
      <vt:lpstr>Agenda</vt:lpstr>
      <vt:lpstr>Anectodote</vt:lpstr>
      <vt:lpstr>Reserach data – a model</vt:lpstr>
      <vt:lpstr>Reserach data – a model</vt:lpstr>
      <vt:lpstr>Example - Integration</vt:lpstr>
      <vt:lpstr>Nodes and buckets</vt:lpstr>
      <vt:lpstr>Sunet Drive Overview</vt:lpstr>
      <vt:lpstr>Single Sign On</vt:lpstr>
      <vt:lpstr>Follow your data</vt:lpstr>
      <vt:lpstr>Own your data</vt:lpstr>
      <vt:lpstr>Private Cloud Security</vt:lpstr>
      <vt:lpstr>Possible Future</vt:lpstr>
      <vt:lpstr>If you are interested</vt:lpstr>
      <vt:lpstr>Slut och frågor?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Sunet Drive@Stockholm University</dc:title>
  <dc:creator>Richard Freitag</dc:creator>
  <cp:lastModifiedBy>Frida Richter</cp:lastModifiedBy>
  <cp:revision>39</cp:revision>
  <dcterms:created xsi:type="dcterms:W3CDTF">2020-11-30T21:22:01Z</dcterms:created>
  <dcterms:modified xsi:type="dcterms:W3CDTF">2020-12-14T17:14:13Z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0x0101009B60C0D8F32A9F42A45AE0DDEBB66D4D</vt:lpwstr>
  </property>
</Properties>
</file>