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60" r:id="rId4"/>
    <p:sldId id="261" r:id="rId5"/>
    <p:sldId id="262" r:id="rId6"/>
    <p:sldId id="265" r:id="rId7"/>
    <p:sldId id="263" r:id="rId8"/>
    <p:sldId id="266" r:id="rId9"/>
    <p:sldId id="264" r:id="rId10"/>
    <p:sldId id="259" r:id="rId11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56"/>
    <p:restoredTop sz="94665"/>
  </p:normalViewPr>
  <p:slideViewPr>
    <p:cSldViewPr snapToGrid="0" snapToObjects="1">
      <p:cViewPr varScale="1">
        <p:scale>
          <a:sx n="114" d="100"/>
          <a:sy n="114" d="100"/>
        </p:scale>
        <p:origin x="2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4D93D1E-DFEF-A142-A964-94D6FE8CEA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DF710BC8-EDBA-D64F-AD91-1D0A4197E4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om du vill redigera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5E8B1EB-B8DE-8348-857A-358ED30CC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7F767FF-126F-114A-8E0C-FAA27DE9F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4E1BA435-62C5-A144-B5CB-4205E026D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4901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5ED9BDC-3756-EF44-BE43-EB60C92BE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DC837E87-D20C-A84F-912B-9D23139721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F2474F9-F1A0-1949-B8C0-2B275A0A7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0359FF1-C6C9-F047-90D6-D204C67627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2D09167-1FBA-3D45-A781-42A65DE077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71541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B559DAFF-F3B4-6B49-805B-2C0793EF97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7F356AE8-1D5D-504E-96C9-0EDD49DEC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E80E8F4-ABF7-FD45-A92C-3AC2BED5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9F3D4E5-77A1-D747-9BBF-90B8C69E6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3291BDE5-54E1-4541-9230-5DEF58702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67828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örsta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E2F6D1-AF2A-4091-B755-E22926514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31F4E-598D-0C46-ADF0-56D5BC2F5017}" type="datetime4">
              <a:rPr lang="sv-SE" smtClean="0"/>
              <a:t>17 april 2018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FD92F1-7F13-4AC4-A37D-195E2E6DC0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6D75F9-F4A6-4762-8BC7-E21C69108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‹#›</a:t>
            </a:fld>
            <a:endParaRPr lang="sv-SE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8B7AA08-340C-4366-A927-3859E82676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8600" y="614477"/>
            <a:ext cx="7315200" cy="2617674"/>
          </a:xfrm>
        </p:spPr>
        <p:txBody>
          <a:bodyPr>
            <a:normAutofit/>
          </a:bodyPr>
          <a:lstStyle>
            <a:lvl1pPr algn="ctr">
              <a:defRPr sz="5400"/>
            </a:lvl1pPr>
          </a:lstStyle>
          <a:p>
            <a:r>
              <a:rPr lang="en-US" dirty="0"/>
              <a:t>[</a:t>
            </a:r>
            <a:r>
              <a:rPr lang="en-US" dirty="0" err="1"/>
              <a:t>Rubrik</a:t>
            </a:r>
            <a:r>
              <a:rPr lang="en-US" dirty="0"/>
              <a:t>]</a:t>
            </a:r>
            <a:endParaRPr lang="sv-SE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936B33C-88C8-42D7-80EE-D1A2AF27D53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38600" y="3625850"/>
            <a:ext cx="7315200" cy="606426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[Minette </a:t>
            </a:r>
            <a:r>
              <a:rPr lang="en-US" dirty="0" err="1"/>
              <a:t>Henriksson</a:t>
            </a:r>
            <a:r>
              <a:rPr lang="en-US" dirty="0"/>
              <a:t>]</a:t>
            </a:r>
            <a:endParaRPr lang="sv-SE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544B0F8-970B-4EF3-8EB2-EEB7081BB9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038600" y="4378326"/>
            <a:ext cx="7315200" cy="4572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minette.henriksson@sunet.se</a:t>
            </a:r>
            <a:r>
              <a:rPr lang="en-US" dirty="0"/>
              <a:t>]</a:t>
            </a:r>
            <a:endParaRPr lang="sv-SE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40725A-3F4D-4DB0-8E11-AFE29A6008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93" y="977795"/>
            <a:ext cx="3041907" cy="3802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1572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unktlis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91A86-E2A2-4BF1-B152-5344CBBC38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68884" y="365125"/>
            <a:ext cx="9781618" cy="6254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[</a:t>
            </a:r>
            <a:r>
              <a:rPr lang="en-US" dirty="0" err="1"/>
              <a:t>Rubrik</a:t>
            </a:r>
            <a:r>
              <a:rPr lang="en-US" dirty="0"/>
              <a:t>]</a:t>
            </a:r>
            <a:endParaRPr lang="sv-S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73AC38-8FB8-4385-8F0E-6C03850AF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7D202-705A-EF4F-BAAE-E660BA83F183}" type="datetime4">
              <a:rPr lang="sv-SE" smtClean="0"/>
              <a:t>17 april 2018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7D16A8-FF4A-4FC2-8EEC-9D308801A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D216FB-44F7-4501-B231-B5E7E6B9E7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646797F-4E9A-4689-B076-0F040B791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4483" y="365125"/>
            <a:ext cx="738634" cy="923292"/>
          </a:xfrm>
          <a:prstGeom prst="rect">
            <a:avLst/>
          </a:prstGeo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D7BD034-42F2-4CE1-A900-570FB4BC471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884" y="1406525"/>
            <a:ext cx="11254804" cy="45339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[</a:t>
            </a:r>
            <a:r>
              <a:rPr lang="en-US" dirty="0" err="1"/>
              <a:t>Sunet</a:t>
            </a:r>
            <a:r>
              <a:rPr lang="en-US" dirty="0"/>
              <a:t> </a:t>
            </a:r>
            <a:r>
              <a:rPr lang="en-US" dirty="0" err="1"/>
              <a:t>deltog</a:t>
            </a:r>
            <a:r>
              <a:rPr lang="en-US" dirty="0"/>
              <a:t> via </a:t>
            </a:r>
            <a:r>
              <a:rPr lang="en-US" dirty="0" err="1"/>
              <a:t>NORDUnet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 </a:t>
            </a:r>
            <a:r>
              <a:rPr lang="en-US" dirty="0" err="1"/>
              <a:t>upphandling</a:t>
            </a:r>
            <a:r>
              <a:rPr lang="en-US" dirty="0"/>
              <a:t> </a:t>
            </a:r>
            <a:r>
              <a:rPr lang="en-US" dirty="0" err="1"/>
              <a:t>av</a:t>
            </a:r>
            <a:r>
              <a:rPr lang="en-US" dirty="0"/>
              <a:t> LMS-</a:t>
            </a:r>
            <a:r>
              <a:rPr lang="en-US"/>
              <a:t>tjänst]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64162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sta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0B8F5EF-E3EA-4DC6-96E2-7C8EEA3776A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602" y="588515"/>
            <a:ext cx="4114798" cy="51435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C93C43-62D6-4F98-A697-04F3743E9AAA}"/>
              </a:ext>
            </a:extLst>
          </p:cNvPr>
          <p:cNvSpPr txBox="1"/>
          <p:nvPr userDrawn="1"/>
        </p:nvSpPr>
        <p:spPr>
          <a:xfrm>
            <a:off x="4038600" y="6273225"/>
            <a:ext cx="411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3200">
                <a:solidFill>
                  <a:schemeClr val="accent1"/>
                </a:solidFill>
              </a:rPr>
              <a:t>www.sunet.se</a:t>
            </a:r>
          </a:p>
        </p:txBody>
      </p:sp>
    </p:spTree>
    <p:extLst>
      <p:ext uri="{BB962C8B-B14F-4D97-AF65-F5344CB8AC3E}">
        <p14:creationId xmlns:p14="http://schemas.microsoft.com/office/powerpoint/2010/main" val="2626272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3DE62B8-2B96-B644-9BF5-83A383FD8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96A44E2-1767-0A46-AFA1-2439A0CB8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305FA23B-959E-6742-B19B-BC1765174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CB77A278-D29F-E542-BE74-73D762374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49B7784-7C7B-F942-B83C-38B4F2AB5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25743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DF881E9-5994-8445-9D89-1241E910A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E12A4A51-F170-6544-91E7-AF096DF03E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7F36F17-1391-8E44-A793-F586A0300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21B5BAE-F017-8F46-B870-4F761E62F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8B29402-AD82-0647-AAE0-1C2FD5C580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12390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FC00E16-347D-0945-A060-4C7F603D0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DC9D840-1B9F-7A44-AB64-4844C1BB19A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F3A641FD-577C-6141-B1D8-85BE9A728C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FB945E8-FB5F-E145-A671-5B85663492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221A88C-4EE9-6B4F-9D43-AE9A025C7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86601D85-75D9-EA4E-B394-F9748B744F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6117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76C0291-71E2-A543-89B1-8A94227745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99F75C11-8576-DE4F-BD14-0CEBED982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B2B4101C-E97D-3148-BE0A-D3D2DFFAD0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5FD48048-30D0-2442-8375-AA0FD82B95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C65DEBF6-AAE5-0B46-8E8B-A521C237DD3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3893922E-7CE8-AD47-81D5-93421B1EC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48C5F48F-A5EF-F844-8A29-012A59E6ED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72105932-65DE-DF45-94F9-338AD00447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8361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E9F1C15-5CD3-AD41-BD68-98368DD226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7CF8886D-1985-264A-BD5A-0AF2E750F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CC745B64-0FE2-5E46-B0BB-A5C8AD1A0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23070E0-6852-3A49-8421-7CCEB1018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68388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6208539-B97E-9C4D-B345-A7C11FAE03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FFE3F7B7-022F-D64A-A73F-D4C54542A5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D299B3F5-DF28-A141-83FC-E3F92151A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2534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89BD23C-709B-1E46-9ECC-E943FFDC2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5E57297-32A6-6C4F-B1DE-B21FB1F82E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5D37B87-7BFB-EE4E-9E0E-F632D56B2A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FB3BFC0-6C5F-2944-BB44-E3BA70EA2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0EAEAE0-4801-2742-8A43-D79EC18D4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CFDFA2F-0802-7445-B5EA-95C72C33F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75853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14EFDE4-B036-C945-A2D5-94F65E98E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B10DA109-3998-684F-93E2-700C42827C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FD58CB14-BEC2-2946-AC6F-5B7338E20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Redigera format för bakgrundstext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BB1B6E5-AEBF-9F48-9A35-8D1811DEA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901BD357-5752-AC41-A68A-DC29D5B2B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598E4264-7EFF-934C-9998-EB5BCB1DB2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17226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5747001A-75A4-A742-B8D2-031FA5270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41CE2EE-7F8D-5942-B9B9-C7C0376E88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628A88B-2DC3-854C-B460-3AC7C79AE5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F046C6-15D0-5241-AF69-9A3585422A72}" type="datetimeFigureOut">
              <a:rPr lang="sv-SE" smtClean="0"/>
              <a:t>2018-04-17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4E0DACE-7117-F648-A6BA-7010CDEEA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54580C8-2B58-5341-88AD-75DD299047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0AF03-C86F-9047-823E-7431DE455EA8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870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inette.henriksson@sunet.se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play.mah.se/id/1_n74edkyh?width=400&amp;height=285&amp;playerId=31396352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04FC4A-6CFA-4C06-9DAE-D65D8DE3B7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A7F12-6F3E-D34E-B7B8-AFC7228D2318}" type="datetime4">
              <a:rPr lang="sv-SE" smtClean="0"/>
              <a:t>17 april 2018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372915-0B39-4057-94F0-8553B12F0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FB496-38A9-4417-9CCD-D8E01BEEA4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1</a:t>
            </a:fld>
            <a:endParaRPr lang="sv-SE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D12473-3E9C-421F-B5EC-E48535B83B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8600" y="1100252"/>
            <a:ext cx="7315200" cy="2617674"/>
          </a:xfrm>
        </p:spPr>
        <p:txBody>
          <a:bodyPr>
            <a:normAutofit/>
          </a:bodyPr>
          <a:lstStyle/>
          <a:p>
            <a:r>
              <a:rPr lang="sv-SE" sz="4400" b="1" dirty="0"/>
              <a:t>Den nya LMS-tjänsten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AB1F4C1-93CC-485F-8617-5D4EEB64177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38600" y="3844731"/>
            <a:ext cx="7315200" cy="1641669"/>
          </a:xfrm>
        </p:spPr>
        <p:txBody>
          <a:bodyPr>
            <a:normAutofit/>
          </a:bodyPr>
          <a:lstStyle/>
          <a:p>
            <a:r>
              <a:rPr lang="sv-SE" dirty="0"/>
              <a:t>Minette Henriksson </a:t>
            </a:r>
          </a:p>
          <a:p>
            <a:r>
              <a:rPr lang="sv-SE" sz="2000" dirty="0">
                <a:hlinkClick r:id="rId2"/>
              </a:rPr>
              <a:t>minette.henriksson@sunet.se</a:t>
            </a:r>
            <a:endParaRPr lang="sv-SE" sz="2000" dirty="0"/>
          </a:p>
          <a:p>
            <a:r>
              <a:rPr lang="sv-SE" sz="2000" dirty="0"/>
              <a:t>Produktägare</a:t>
            </a:r>
          </a:p>
          <a:p>
            <a:endParaRPr lang="sv-SE" sz="2000" dirty="0"/>
          </a:p>
        </p:txBody>
      </p:sp>
    </p:spTree>
    <p:extLst>
      <p:ext uri="{BB962C8B-B14F-4D97-AF65-F5344CB8AC3E}">
        <p14:creationId xmlns:p14="http://schemas.microsoft.com/office/powerpoint/2010/main" val="22881589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97001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6E418-27A7-4819-94FD-9F8341B13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4000" b="1" dirty="0">
                <a:solidFill>
                  <a:srgbClr val="E26A23"/>
                </a:solidFill>
                <a:latin typeface="Lucida Console"/>
              </a:rPr>
              <a:t>Bakgrund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3A12E-A06B-4AA5-B5CB-36A08113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2C5D-7A23-F447-B4A8-B2D408B5F4A9}" type="datetime4">
              <a:rPr lang="sv-SE" smtClean="0"/>
              <a:t>17 april 2018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60B9A-AA05-4FF6-84F6-FA90237B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B5A85-A560-4EC5-83B5-F2BD4ECB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2</a:t>
            </a:fld>
            <a:endParaRPr lang="sv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29FDDC-16EF-45C3-AFA6-AB17B88814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Gemensam LMS-upphandling via </a:t>
            </a:r>
            <a:r>
              <a:rPr lang="sv-SE" dirty="0" err="1"/>
              <a:t>NORDUnet</a:t>
            </a:r>
            <a:endParaRPr lang="sv-SE" dirty="0"/>
          </a:p>
          <a:p>
            <a:r>
              <a:rPr lang="sv-SE" dirty="0"/>
              <a:t>I Sverige kom initiativet från ITHU</a:t>
            </a:r>
          </a:p>
          <a:p>
            <a:r>
              <a:rPr lang="sv-SE" dirty="0"/>
              <a:t>15 lärosäten intresserade av gemensam </a:t>
            </a:r>
            <a:r>
              <a:rPr lang="sv-SE" dirty="0" err="1"/>
              <a:t>lärplattform</a:t>
            </a:r>
            <a:endParaRPr lang="sv-SE" dirty="0"/>
          </a:p>
          <a:p>
            <a:r>
              <a:rPr lang="sv-SE" dirty="0"/>
              <a:t>Krav: </a:t>
            </a:r>
          </a:p>
          <a:p>
            <a:pPr lvl="1"/>
            <a:r>
              <a:rPr lang="sv-SE" dirty="0"/>
              <a:t>Högskoleprodukt </a:t>
            </a:r>
          </a:p>
          <a:p>
            <a:pPr lvl="1"/>
            <a:r>
              <a:rPr lang="sv-SE" dirty="0"/>
              <a:t>Användarvänlig</a:t>
            </a:r>
          </a:p>
          <a:p>
            <a:pPr lvl="1"/>
            <a:r>
              <a:rPr lang="sv-SE" dirty="0"/>
              <a:t>Tillgänglig för alla</a:t>
            </a:r>
          </a:p>
          <a:p>
            <a:pPr lvl="1"/>
            <a:r>
              <a:rPr lang="sv-SE" dirty="0"/>
              <a:t>Tredjepartstjänster </a:t>
            </a:r>
          </a:p>
          <a:p>
            <a:pPr lvl="1"/>
            <a:r>
              <a:rPr lang="sv-SE" dirty="0"/>
              <a:t>Teknisk lösning</a:t>
            </a:r>
          </a:p>
          <a:p>
            <a:r>
              <a:rPr lang="sv-SE" dirty="0"/>
              <a:t>Upphandlingen inleddes hösten 2016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1295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6E418-27A7-4819-94FD-9F8341B13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z="4000" b="1" dirty="0">
                <a:solidFill>
                  <a:srgbClr val="E26A23"/>
                </a:solidFill>
                <a:latin typeface="Lucida Console"/>
              </a:rPr>
              <a:t>Resultatet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3A12E-A06B-4AA5-B5CB-36A08113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2C5D-7A23-F447-B4A8-B2D408B5F4A9}" type="datetime4">
              <a:rPr lang="sv-SE" smtClean="0"/>
              <a:t>17 april 2018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60B9A-AA05-4FF6-84F6-FA90237B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B5A85-A560-4EC5-83B5-F2BD4ECB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3</a:t>
            </a:fld>
            <a:endParaRPr lang="sv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29FDDC-16EF-45C3-AFA6-AB17B88814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r>
              <a:rPr lang="sv-SE" dirty="0"/>
              <a:t>26 mars 2017 skrev </a:t>
            </a:r>
            <a:r>
              <a:rPr lang="sv-SE" dirty="0" err="1"/>
              <a:t>Instructure</a:t>
            </a:r>
            <a:r>
              <a:rPr lang="sv-SE" dirty="0"/>
              <a:t> och </a:t>
            </a:r>
            <a:r>
              <a:rPr lang="sv-SE" dirty="0" err="1"/>
              <a:t>NORDUnet</a:t>
            </a:r>
            <a:r>
              <a:rPr lang="sv-SE" dirty="0"/>
              <a:t> på avtalet</a:t>
            </a:r>
          </a:p>
          <a:p>
            <a:r>
              <a:rPr lang="sv-SE" dirty="0"/>
              <a:t>Avropas av Sunet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45ABBE00-1216-4340-851F-0FEF58AA13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9194695"/>
              </p:ext>
            </p:extLst>
          </p:nvPr>
        </p:nvGraphicFramePr>
        <p:xfrm>
          <a:off x="2031999" y="1469597"/>
          <a:ext cx="8128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r>
                        <a:rPr lang="sv-SE" dirty="0" err="1">
                          <a:solidFill>
                            <a:schemeClr val="bg1"/>
                          </a:solidFill>
                        </a:rPr>
                        <a:t>Result</a:t>
                      </a:r>
                      <a:endParaRPr lang="sv-S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sv-SE" dirty="0" err="1">
                          <a:solidFill>
                            <a:schemeClr val="bg1"/>
                          </a:solidFill>
                        </a:rPr>
                        <a:t>Bidder</a:t>
                      </a:r>
                      <a:r>
                        <a:rPr lang="sv-SE" dirty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sv-SE" dirty="0" err="1">
                          <a:solidFill>
                            <a:schemeClr val="bg1"/>
                          </a:solidFill>
                        </a:rPr>
                        <a:t>name</a:t>
                      </a:r>
                      <a:endParaRPr lang="sv-SE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/>
                        <a:t>Instructure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/>
                        <a:t>D2L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 err="1"/>
                        <a:t>Itslearning</a:t>
                      </a:r>
                      <a:endParaRPr lang="sv-SE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/>
                        <a:t>Blackboard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/>
                        <a:t>Technical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43,18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38,42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23,79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32,97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/>
                        <a:t>Usability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10,00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6,74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7,73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5,23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/>
                        <a:t>Commercial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17,86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23,96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34,00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13,92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b="1" dirty="0"/>
                        <a:t>Totals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/>
                        <a:t>71,05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/>
                        <a:t>69,13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/>
                        <a:t>65,52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b="1" dirty="0"/>
                        <a:t>52,12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9" name="Rektangel 8">
            <a:extLst>
              <a:ext uri="{FF2B5EF4-FFF2-40B4-BE49-F238E27FC236}">
                <a16:creationId xmlns:a16="http://schemas.microsoft.com/office/drawing/2014/main" id="{F5A80213-E544-9D4A-BFED-A32EED221E9A}"/>
              </a:ext>
            </a:extLst>
          </p:cNvPr>
          <p:cNvSpPr/>
          <p:nvPr/>
        </p:nvSpPr>
        <p:spPr>
          <a:xfrm>
            <a:off x="3070202" y="3782046"/>
            <a:ext cx="67659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/>
              <a:t>Källa: </a:t>
            </a:r>
            <a:r>
              <a:rPr lang="sv-SE" dirty="0" err="1"/>
              <a:t>https</a:t>
            </a:r>
            <a:r>
              <a:rPr lang="sv-SE" dirty="0"/>
              <a:t>://</a:t>
            </a:r>
            <a:r>
              <a:rPr lang="sv-SE" dirty="0" err="1"/>
              <a:t>ki.box.com</a:t>
            </a:r>
            <a:r>
              <a:rPr lang="sv-SE" dirty="0"/>
              <a:t>/s/rljajuboxt99t1bdr6u07qh30e12dlfi</a:t>
            </a:r>
          </a:p>
        </p:txBody>
      </p:sp>
      <p:pic>
        <p:nvPicPr>
          <p:cNvPr id="11" name="Bildobjekt 10">
            <a:extLst>
              <a:ext uri="{FF2B5EF4-FFF2-40B4-BE49-F238E27FC236}">
                <a16:creationId xmlns:a16="http://schemas.microsoft.com/office/drawing/2014/main" id="{6FBA68EE-C9B1-0F49-BAAE-B8E83A173B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884" y="4218577"/>
            <a:ext cx="1905000" cy="444500"/>
          </a:xfrm>
          <a:prstGeom prst="rect">
            <a:avLst/>
          </a:prstGeom>
        </p:spPr>
      </p:pic>
      <p:sp>
        <p:nvSpPr>
          <p:cNvPr id="12" name="Ellips 11">
            <a:extLst>
              <a:ext uri="{FF2B5EF4-FFF2-40B4-BE49-F238E27FC236}">
                <a16:creationId xmlns:a16="http://schemas.microsoft.com/office/drawing/2014/main" id="{598B7CA9-E741-3644-A28A-DE7F4788B4BC}"/>
              </a:ext>
            </a:extLst>
          </p:cNvPr>
          <p:cNvSpPr/>
          <p:nvPr/>
        </p:nvSpPr>
        <p:spPr>
          <a:xfrm rot="661434">
            <a:off x="9358312" y="4636285"/>
            <a:ext cx="2157412" cy="11715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15 påskrivna </a:t>
            </a:r>
          </a:p>
          <a:p>
            <a:pPr algn="ctr"/>
            <a:r>
              <a:rPr lang="sv-SE" i="1" dirty="0"/>
              <a:t>Letter </a:t>
            </a:r>
            <a:r>
              <a:rPr lang="sv-SE" i="1" dirty="0" err="1"/>
              <a:t>of</a:t>
            </a:r>
            <a:r>
              <a:rPr lang="sv-SE" i="1" dirty="0"/>
              <a:t> </a:t>
            </a:r>
            <a:r>
              <a:rPr lang="sv-SE" i="1" dirty="0" err="1"/>
              <a:t>intent</a:t>
            </a:r>
            <a:endParaRPr lang="sv-SE" i="1" dirty="0"/>
          </a:p>
        </p:txBody>
      </p:sp>
    </p:spTree>
    <p:extLst>
      <p:ext uri="{BB962C8B-B14F-4D97-AF65-F5344CB8AC3E}">
        <p14:creationId xmlns:p14="http://schemas.microsoft.com/office/powerpoint/2010/main" val="9378483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6E418-27A7-4819-94FD-9F8341B13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4000" b="1" dirty="0">
                <a:solidFill>
                  <a:srgbClr val="E26A23"/>
                </a:solidFill>
                <a:latin typeface="Lucida Console"/>
              </a:rPr>
              <a:t>Det blev dock en lång väntan…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3A12E-A06B-4AA5-B5CB-36A08113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2C5D-7A23-F447-B4A8-B2D408B5F4A9}" type="datetime4">
              <a:rPr lang="sv-SE" smtClean="0"/>
              <a:t>17 april 2018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60B9A-AA05-4FF6-84F6-FA90237B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B5A85-A560-4EC5-83B5-F2BD4ECB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4</a:t>
            </a:fld>
            <a:endParaRPr lang="sv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29FDDC-16EF-45C3-AFA6-AB17B88814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I april 2017 lämnade </a:t>
            </a:r>
            <a:r>
              <a:rPr lang="sv-SE" dirty="0" err="1"/>
              <a:t>Itslearning</a:t>
            </a:r>
            <a:r>
              <a:rPr lang="sv-SE" dirty="0"/>
              <a:t> in en stämningsansökan mot Sunet</a:t>
            </a:r>
          </a:p>
          <a:p>
            <a:r>
              <a:rPr lang="sv-SE" dirty="0"/>
              <a:t>Menade att det varit </a:t>
            </a:r>
          </a:p>
          <a:p>
            <a:pPr marL="457200" lvl="1" indent="0">
              <a:buNone/>
            </a:pPr>
            <a:r>
              <a:rPr lang="sv-SE" dirty="0"/>
              <a:t>”otydligt under upphandlingen att den leverantör som </a:t>
            </a:r>
            <a:r>
              <a:rPr lang="sv-SE" dirty="0" err="1"/>
              <a:t>NORDUnet</a:t>
            </a:r>
            <a:r>
              <a:rPr lang="sv-SE" dirty="0"/>
              <a:t> utsåg som vinnare (</a:t>
            </a:r>
            <a:r>
              <a:rPr lang="sv-SE" dirty="0" err="1"/>
              <a:t>preferred</a:t>
            </a:r>
            <a:r>
              <a:rPr lang="sv-SE" dirty="0"/>
              <a:t> </a:t>
            </a:r>
            <a:r>
              <a:rPr lang="sv-SE" dirty="0" err="1"/>
              <a:t>bidder</a:t>
            </a:r>
            <a:r>
              <a:rPr lang="sv-SE" dirty="0"/>
              <a:t>) kunde avropas av SUNET, utan att vi först behövde genomföra en egen konkurrensutsättning av de fyra leverantörerna”</a:t>
            </a:r>
          </a:p>
          <a:p>
            <a:pPr marL="457200" lvl="1" indent="0">
              <a:buNone/>
            </a:pPr>
            <a:endParaRPr lang="sv-SE" dirty="0"/>
          </a:p>
          <a:p>
            <a:r>
              <a:rPr lang="sv-SE" dirty="0"/>
              <a:t>Förvaltningsrätten dömde till Sunets fördel</a:t>
            </a:r>
          </a:p>
          <a:p>
            <a:r>
              <a:rPr lang="sv-SE" dirty="0" err="1"/>
              <a:t>Itslearning</a:t>
            </a:r>
            <a:r>
              <a:rPr lang="sv-SE" dirty="0"/>
              <a:t> ansökte om prövningstillstånd Kammarrätten</a:t>
            </a:r>
          </a:p>
          <a:p>
            <a:r>
              <a:rPr lang="sv-SE" dirty="0"/>
              <a:t>Ansökan avslogs, beslutet vann laga kraft i november 2017</a:t>
            </a:r>
          </a:p>
        </p:txBody>
      </p:sp>
    </p:spTree>
    <p:extLst>
      <p:ext uri="{BB962C8B-B14F-4D97-AF65-F5344CB8AC3E}">
        <p14:creationId xmlns:p14="http://schemas.microsoft.com/office/powerpoint/2010/main" val="4967941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6E418-27A7-4819-94FD-9F8341B13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4000" b="1" dirty="0">
                <a:solidFill>
                  <a:srgbClr val="E26A23"/>
                </a:solidFill>
                <a:latin typeface="Lucida Console"/>
              </a:rPr>
              <a:t>Avtal och utrullning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3A12E-A06B-4AA5-B5CB-36A08113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2C5D-7A23-F447-B4A8-B2D408B5F4A9}" type="datetime4">
              <a:rPr lang="sv-SE" smtClean="0"/>
              <a:t>17 april 2018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60B9A-AA05-4FF6-84F6-FA90237B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B5A85-A560-4EC5-83B5-F2BD4ECB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5</a:t>
            </a:fld>
            <a:endParaRPr lang="sv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29FDDC-16EF-45C3-AFA6-AB17B88814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Sunet och </a:t>
            </a:r>
            <a:r>
              <a:rPr lang="sv-SE" dirty="0" err="1"/>
              <a:t>Instructure</a:t>
            </a:r>
            <a:r>
              <a:rPr lang="sv-SE" dirty="0"/>
              <a:t> tecknade avtal 30 december 2017</a:t>
            </a:r>
          </a:p>
          <a:p>
            <a:r>
              <a:rPr lang="sv-SE" dirty="0"/>
              <a:t>Under våren 2018 har totalt 14 svenska lärosäten anslutit sig till tjänsten 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8FA8F543-649B-5B41-A651-8D18A09E8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802" y="2401888"/>
            <a:ext cx="8394700" cy="374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39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3A12E-A06B-4AA5-B5CB-36A08113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2C5D-7A23-F447-B4A8-B2D408B5F4A9}" type="datetime4">
              <a:rPr lang="sv-SE" smtClean="0"/>
              <a:t>17 april 2018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60B9A-AA05-4FF6-84F6-FA90237B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B5A85-A560-4EC5-83B5-F2BD4ECB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6</a:t>
            </a:fld>
            <a:endParaRPr lang="sv-SE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483B4326-7205-034E-931E-88BBBFFDFE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22" y="2271238"/>
            <a:ext cx="2319520" cy="2268939"/>
          </a:xfrm>
          <a:prstGeom prst="rect">
            <a:avLst/>
          </a:prstGeom>
        </p:spPr>
      </p:pic>
      <p:pic>
        <p:nvPicPr>
          <p:cNvPr id="8" name="Bildobjekt 7">
            <a:extLst>
              <a:ext uri="{FF2B5EF4-FFF2-40B4-BE49-F238E27FC236}">
                <a16:creationId xmlns:a16="http://schemas.microsoft.com/office/drawing/2014/main" id="{B78A47A4-A8FF-3C47-8911-8D94F902B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097" y="2271238"/>
            <a:ext cx="2338596" cy="2309545"/>
          </a:xfrm>
          <a:prstGeom prst="rect">
            <a:avLst/>
          </a:prstGeom>
        </p:spPr>
      </p:pic>
      <p:pic>
        <p:nvPicPr>
          <p:cNvPr id="10" name="Bildobjekt 9">
            <a:extLst>
              <a:ext uri="{FF2B5EF4-FFF2-40B4-BE49-F238E27FC236}">
                <a16:creationId xmlns:a16="http://schemas.microsoft.com/office/drawing/2014/main" id="{F1E1BA8F-EFEB-4849-844A-5EA772F8F8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9248" y="2252942"/>
            <a:ext cx="2379407" cy="2327841"/>
          </a:xfrm>
          <a:prstGeom prst="rect">
            <a:avLst/>
          </a:prstGeom>
        </p:spPr>
      </p:pic>
      <p:pic>
        <p:nvPicPr>
          <p:cNvPr id="12" name="Bildobjekt 11">
            <a:extLst>
              <a:ext uri="{FF2B5EF4-FFF2-40B4-BE49-F238E27FC236}">
                <a16:creationId xmlns:a16="http://schemas.microsoft.com/office/drawing/2014/main" id="{828F7DD1-70AF-404C-A70A-4E491BD0A00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655" y="2271238"/>
            <a:ext cx="2369875" cy="2325160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BCC42047-5469-6B49-B790-3EF67061A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884" y="365125"/>
            <a:ext cx="9781618" cy="625475"/>
          </a:xfrm>
        </p:spPr>
        <p:txBody>
          <a:bodyPr>
            <a:noAutofit/>
          </a:bodyPr>
          <a:lstStyle/>
          <a:p>
            <a:r>
              <a:rPr lang="sv-SE" sz="4000" b="1" dirty="0">
                <a:solidFill>
                  <a:srgbClr val="E26A23"/>
                </a:solidFill>
                <a:latin typeface="Lucida Console"/>
              </a:rPr>
              <a:t>Produktägarteamet</a:t>
            </a:r>
          </a:p>
        </p:txBody>
      </p:sp>
    </p:spTree>
    <p:extLst>
      <p:ext uri="{BB962C8B-B14F-4D97-AF65-F5344CB8AC3E}">
        <p14:creationId xmlns:p14="http://schemas.microsoft.com/office/powerpoint/2010/main" val="30811997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6E418-27A7-4819-94FD-9F8341B13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4000" b="1" dirty="0">
                <a:solidFill>
                  <a:srgbClr val="E26A23"/>
                </a:solidFill>
                <a:latin typeface="Lucida Console"/>
              </a:rPr>
              <a:t>Samarbete! Tillsammans!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3A12E-A06B-4AA5-B5CB-36A08113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2C5D-7A23-F447-B4A8-B2D408B5F4A9}" type="datetime4">
              <a:rPr lang="sv-SE" smtClean="0"/>
              <a:t>17 april 2018</a:t>
            </a:fld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60B9A-AA05-4FF6-84F6-FA90237B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B5A85-A560-4EC5-83B5-F2BD4ECB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7</a:t>
            </a:fld>
            <a:endParaRPr lang="sv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29FDDC-16EF-45C3-AFA6-AB17B88814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v-SE" dirty="0"/>
              <a:t>Nätverket SALSA </a:t>
            </a:r>
            <a:r>
              <a:rPr lang="sv-SE" sz="2000" dirty="0"/>
              <a:t>(</a:t>
            </a:r>
            <a:r>
              <a:rPr lang="sv-SE" sz="2000" b="1" dirty="0"/>
              <a:t>Sa</a:t>
            </a:r>
            <a:r>
              <a:rPr lang="sv-SE" sz="2000" dirty="0"/>
              <a:t>marbete </a:t>
            </a:r>
            <a:r>
              <a:rPr lang="sv-SE" sz="2000" b="1" dirty="0"/>
              <a:t>L</a:t>
            </a:r>
            <a:r>
              <a:rPr lang="sv-SE" sz="2000" dirty="0"/>
              <a:t>MS </a:t>
            </a:r>
            <a:r>
              <a:rPr lang="sv-SE" sz="2000" b="1" dirty="0"/>
              <a:t>S</a:t>
            </a:r>
            <a:r>
              <a:rPr lang="sv-SE" sz="2000" dirty="0"/>
              <a:t>UNET </a:t>
            </a:r>
            <a:r>
              <a:rPr lang="sv-SE" sz="2000" b="1" dirty="0"/>
              <a:t>A</a:t>
            </a:r>
            <a:r>
              <a:rPr lang="sv-SE" sz="2000" dirty="0"/>
              <a:t>nvändare)</a:t>
            </a:r>
            <a:endParaRPr lang="sv-SE" dirty="0"/>
          </a:p>
          <a:p>
            <a:r>
              <a:rPr lang="sv-SE" dirty="0"/>
              <a:t>Delar erfarenheter och idéer</a:t>
            </a:r>
          </a:p>
          <a:p>
            <a:r>
              <a:rPr lang="sv-SE" dirty="0"/>
              <a:t>Fokus just nu:</a:t>
            </a:r>
          </a:p>
          <a:p>
            <a:pPr lvl="1"/>
            <a:r>
              <a:rPr lang="sv-SE" dirty="0"/>
              <a:t>Utrullningsplaner</a:t>
            </a:r>
          </a:p>
          <a:p>
            <a:pPr lvl="1"/>
            <a:r>
              <a:rPr lang="sv-SE" dirty="0"/>
              <a:t>Dela support- och utbildningsmaterial</a:t>
            </a:r>
          </a:p>
          <a:p>
            <a:pPr lvl="1"/>
            <a:r>
              <a:rPr lang="sv-SE" dirty="0"/>
              <a:t>Struktur, roller och behörigheter</a:t>
            </a:r>
          </a:p>
          <a:p>
            <a:pPr lvl="1"/>
            <a:r>
              <a:rPr lang="sv-SE" dirty="0"/>
              <a:t>Teknik och integrationer (Sunetprojektet </a:t>
            </a:r>
            <a:r>
              <a:rPr lang="sv-SE" dirty="0" err="1"/>
              <a:t>Ladok</a:t>
            </a:r>
            <a:r>
              <a:rPr lang="sv-SE" dirty="0"/>
              <a:t>-LMS integration)</a:t>
            </a:r>
          </a:p>
          <a:p>
            <a:pPr lvl="1"/>
            <a:r>
              <a:rPr lang="sv-SE" dirty="0"/>
              <a:t>Tredjepartstjänster</a:t>
            </a:r>
          </a:p>
          <a:p>
            <a:pPr lvl="1"/>
            <a:r>
              <a:rPr lang="sv-SE" dirty="0"/>
              <a:t>Svenska översättningen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CB58F1A7-8897-6542-9BC6-181E17C09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82200" y="4275138"/>
            <a:ext cx="2081212" cy="20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04490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6E418-27A7-4819-94FD-9F8341B13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sv-SE" sz="4000" b="1" dirty="0">
                <a:solidFill>
                  <a:srgbClr val="E26A23"/>
                </a:solidFill>
                <a:latin typeface="Lucida Console"/>
              </a:rPr>
              <a:t>Möten, workshops, </a:t>
            </a:r>
            <a:r>
              <a:rPr lang="sv-SE" sz="4000" b="1" dirty="0" err="1">
                <a:solidFill>
                  <a:srgbClr val="E26A23"/>
                </a:solidFill>
                <a:latin typeface="Lucida Console"/>
              </a:rPr>
              <a:t>webinar</a:t>
            </a:r>
            <a:endParaRPr lang="sv-SE" sz="4000" b="1" dirty="0">
              <a:solidFill>
                <a:srgbClr val="E26A23"/>
              </a:solidFill>
              <a:latin typeface="Lucida Console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3A12E-A06B-4AA5-B5CB-36A08113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2C5D-7A23-F447-B4A8-B2D408B5F4A9}" type="datetime4">
              <a:rPr lang="sv-SE" smtClean="0"/>
              <a:t>17 april 2018</a:t>
            </a:fld>
            <a:endParaRPr lang="sv-S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60B9A-AA05-4FF6-84F6-FA90237B7A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/>
              <a:t>[Minette Henriksson - minette.henriksson@sunet.se]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B5A85-A560-4EC5-83B5-F2BD4ECB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8</a:t>
            </a:fld>
            <a:endParaRPr lang="sv-SE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29FDDC-16EF-45C3-AFA6-AB17B88814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sv-SE" dirty="0"/>
              <a:t>SALSA har möten varannan vecka</a:t>
            </a:r>
          </a:p>
          <a:p>
            <a:r>
              <a:rPr lang="sv-SE" dirty="0"/>
              <a:t>Genomförda lunchworkshops/</a:t>
            </a:r>
            <a:r>
              <a:rPr lang="sv-SE" dirty="0" err="1"/>
              <a:t>webinar</a:t>
            </a:r>
            <a:r>
              <a:rPr lang="sv-SE" dirty="0"/>
              <a:t>:</a:t>
            </a:r>
          </a:p>
          <a:p>
            <a:pPr lvl="1"/>
            <a:r>
              <a:rPr lang="sv-SE" dirty="0"/>
              <a:t>Struktur och </a:t>
            </a:r>
            <a:r>
              <a:rPr lang="sv-SE" dirty="0" err="1"/>
              <a:t>Sub-accounts</a:t>
            </a:r>
            <a:r>
              <a:rPr lang="sv-SE" dirty="0"/>
              <a:t> i Canvas</a:t>
            </a:r>
          </a:p>
          <a:p>
            <a:pPr lvl="1"/>
            <a:r>
              <a:rPr lang="sv-SE" dirty="0" err="1"/>
              <a:t>Instructure</a:t>
            </a:r>
            <a:r>
              <a:rPr lang="sv-SE" dirty="0"/>
              <a:t> visar videotjänsten </a:t>
            </a:r>
            <a:r>
              <a:rPr lang="sv-SE" dirty="0" err="1"/>
              <a:t>Arc</a:t>
            </a:r>
            <a:endParaRPr lang="sv-SE" dirty="0"/>
          </a:p>
          <a:p>
            <a:pPr lvl="1"/>
            <a:r>
              <a:rPr lang="sv-SE" dirty="0"/>
              <a:t>Hur tänker ni kring support och stöd för era användare i Canvas?</a:t>
            </a:r>
          </a:p>
          <a:p>
            <a:pPr lvl="1"/>
            <a:r>
              <a:rPr lang="sv-SE" dirty="0"/>
              <a:t>Om tredjepartstjänster (</a:t>
            </a:r>
            <a:r>
              <a:rPr lang="sv-SE" dirty="0" err="1"/>
              <a:t>appar</a:t>
            </a:r>
            <a:r>
              <a:rPr lang="sv-SE" dirty="0"/>
              <a:t>) i Canvas</a:t>
            </a:r>
          </a:p>
          <a:p>
            <a:pPr lvl="1"/>
            <a:r>
              <a:rPr lang="sv-SE" dirty="0"/>
              <a:t>Program i Canvas</a:t>
            </a:r>
          </a:p>
          <a:p>
            <a:pPr lvl="1"/>
            <a:r>
              <a:rPr lang="sv-SE" dirty="0"/>
              <a:t>Linnéuniversitetet visar </a:t>
            </a:r>
            <a:r>
              <a:rPr lang="sv-SE" dirty="0" err="1"/>
              <a:t>Inline</a:t>
            </a:r>
            <a:r>
              <a:rPr lang="sv-SE" dirty="0"/>
              <a:t> Manual</a:t>
            </a:r>
            <a:br>
              <a:rPr lang="sv-SE" dirty="0"/>
            </a:br>
            <a:endParaRPr lang="sv-SE" dirty="0"/>
          </a:p>
          <a:p>
            <a:pPr marL="0" indent="0">
              <a:buNone/>
            </a:pPr>
            <a:r>
              <a:rPr lang="sv-SE" dirty="0"/>
              <a:t>Kommande:</a:t>
            </a:r>
          </a:p>
          <a:p>
            <a:pPr lvl="1"/>
            <a:r>
              <a:rPr lang="sv-SE" dirty="0"/>
              <a:t>Dela med oss av utbildningsmaterial </a:t>
            </a:r>
          </a:p>
          <a:p>
            <a:pPr lvl="1"/>
            <a:r>
              <a:rPr lang="sv-SE" dirty="0"/>
              <a:t>LTU berättar om sin utrullning av Canvas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CB58F1A7-8897-6542-9BC6-181E17C09B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2476" y="3859213"/>
            <a:ext cx="2081212" cy="2081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7078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33A12E-A06B-4AA5-B5CB-36A0811303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32C5D-7A23-F447-B4A8-B2D408B5F4A9}" type="datetime4">
              <a:rPr lang="sv-SE" smtClean="0"/>
              <a:t>17 april 2018</a:t>
            </a:fld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4B5A85-A560-4EC5-83B5-F2BD4ECB5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2EFCB-04CB-4960-951D-33ED0B47F62C}" type="slidenum">
              <a:rPr lang="sv-SE" smtClean="0"/>
              <a:t>9</a:t>
            </a:fld>
            <a:endParaRPr lang="sv-SE"/>
          </a:p>
        </p:txBody>
      </p:sp>
      <p:pic>
        <p:nvPicPr>
          <p:cNvPr id="9" name="Bildobjekt 8">
            <a:extLst>
              <a:ext uri="{FF2B5EF4-FFF2-40B4-BE49-F238E27FC236}">
                <a16:creationId xmlns:a16="http://schemas.microsoft.com/office/drawing/2014/main" id="{4B31C16C-A979-6049-AFC8-0156F7A39C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055100" cy="4102100"/>
          </a:xfrm>
          <a:prstGeom prst="rect">
            <a:avLst/>
          </a:prstGeom>
        </p:spPr>
      </p:pic>
      <p:pic>
        <p:nvPicPr>
          <p:cNvPr id="11" name="Bildobjekt 10">
            <a:extLst>
              <a:ext uri="{FF2B5EF4-FFF2-40B4-BE49-F238E27FC236}">
                <a16:creationId xmlns:a16="http://schemas.microsoft.com/office/drawing/2014/main" id="{75A832F3-EC22-0645-AF33-D3FCD31C2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8950" y="1752600"/>
            <a:ext cx="6083300" cy="5105400"/>
          </a:xfrm>
          <a:prstGeom prst="rect">
            <a:avLst/>
          </a:prstGeom>
        </p:spPr>
      </p:pic>
      <p:sp>
        <p:nvSpPr>
          <p:cNvPr id="12" name="textruta 11">
            <a:extLst>
              <a:ext uri="{FF2B5EF4-FFF2-40B4-BE49-F238E27FC236}">
                <a16:creationId xmlns:a16="http://schemas.microsoft.com/office/drawing/2014/main" id="{650D44D8-150F-F648-83FB-B0CD149D6CA2}"/>
              </a:ext>
            </a:extLst>
          </p:cNvPr>
          <p:cNvSpPr txBox="1"/>
          <p:nvPr/>
        </p:nvSpPr>
        <p:spPr>
          <a:xfrm>
            <a:off x="838200" y="4906059"/>
            <a:ext cx="39486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dirty="0"/>
              <a:t>SALSA Nätverksträff 7-8 mars i Göteborg</a:t>
            </a:r>
          </a:p>
          <a:p>
            <a:r>
              <a:rPr lang="sv-SE" dirty="0">
                <a:hlinkClick r:id="rId4"/>
              </a:rPr>
              <a:t>Film!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628289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383</Words>
  <Application>Microsoft Macintosh PowerPoint</Application>
  <PresentationFormat>Bredbild</PresentationFormat>
  <Paragraphs>118</Paragraphs>
  <Slides>10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4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Lucida Console</vt:lpstr>
      <vt:lpstr>Office-tema</vt:lpstr>
      <vt:lpstr>Den nya LMS-tjänsten</vt:lpstr>
      <vt:lpstr>Bakgrund</vt:lpstr>
      <vt:lpstr>Resultatet</vt:lpstr>
      <vt:lpstr>Det blev dock en lång väntan…</vt:lpstr>
      <vt:lpstr>Avtal och utrullning</vt:lpstr>
      <vt:lpstr>Produktägarteamet</vt:lpstr>
      <vt:lpstr>Samarbete! Tillsammans!</vt:lpstr>
      <vt:lpstr>Möten, workshops, webinar</vt:lpstr>
      <vt:lpstr>PowerPoint-presentation</vt:lpstr>
      <vt:lpstr>PowerPoint-presentation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 nya LMS-tjänsten</dc:title>
  <dc:creator>Microsoft Office-användare</dc:creator>
  <cp:lastModifiedBy>Microsoft Office-användare</cp:lastModifiedBy>
  <cp:revision>23</cp:revision>
  <dcterms:created xsi:type="dcterms:W3CDTF">2018-04-16T11:05:40Z</dcterms:created>
  <dcterms:modified xsi:type="dcterms:W3CDTF">2018-04-17T07:03:56Z</dcterms:modified>
</cp:coreProperties>
</file>