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13" r:id="rId2"/>
    <p:sldId id="320" r:id="rId3"/>
    <p:sldId id="296" r:id="rId4"/>
    <p:sldId id="286" r:id="rId5"/>
    <p:sldId id="323" r:id="rId6"/>
    <p:sldId id="311" r:id="rId7"/>
    <p:sldId id="312" r:id="rId8"/>
    <p:sldId id="27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8" autoAdjust="0"/>
    <p:restoredTop sz="94660"/>
  </p:normalViewPr>
  <p:slideViewPr>
    <p:cSldViewPr snapToGrid="0">
      <p:cViewPr varScale="1">
        <p:scale>
          <a:sx n="68" d="100"/>
          <a:sy n="68" d="100"/>
        </p:scale>
        <p:origin x="6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2D0426-624F-4512-AF3E-70BB5909AB31}" type="datetimeFigureOut">
              <a:rPr lang="en-US" smtClean="0"/>
              <a:t>4/26/2018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125840-999A-4335-A5B3-C1652F01E6F6}" type="slidenum">
              <a:rPr lang="en-US" smtClean="0"/>
              <a:t>‹#›</a:t>
            </a:fld>
            <a:endParaRPr lang="en-US"/>
          </a:p>
        </p:txBody>
      </p:sp>
    </p:spTree>
    <p:extLst>
      <p:ext uri="{BB962C8B-B14F-4D97-AF65-F5344CB8AC3E}">
        <p14:creationId xmlns:p14="http://schemas.microsoft.com/office/powerpoint/2010/main" val="3744922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kmcng-demonstration.dev.kaltura.com/latest"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chemeClr val="tx1">
                    <a:lumMod val="50000"/>
                  </a:schemeClr>
                </a:solidFill>
              </a:rPr>
              <a:t>H1/2018</a:t>
            </a:r>
          </a:p>
          <a:p>
            <a:pPr marL="171450" indent="-171450">
              <a:buFont typeface="Arial" charset="0"/>
              <a:buChar char="•"/>
            </a:pPr>
            <a:r>
              <a:rPr lang="en-US" sz="1200" b="0" i="0" kern="1200" baseline="0" dirty="0">
                <a:solidFill>
                  <a:schemeClr val="tx1"/>
                </a:solidFill>
                <a:effectLst/>
                <a:latin typeface="+mn-lt"/>
                <a:ea typeface="+mn-ea"/>
                <a:cs typeface="+mn-cs"/>
              </a:rPr>
              <a:t>Video Editing Tools: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i="0" kern="1200" baseline="0" dirty="0">
                <a:solidFill>
                  <a:schemeClr val="tx1"/>
                </a:solidFill>
                <a:effectLst/>
                <a:latin typeface="+mn-lt"/>
                <a:ea typeface="+mn-ea"/>
                <a:cs typeface="+mn-cs"/>
              </a:rPr>
              <a:t>Chop &amp; Splice – Next phase of the new Video Editing Tools. </a:t>
            </a:r>
            <a:r>
              <a:rPr lang="en-US" sz="1200" b="0" i="0" kern="1200" dirty="0">
                <a:solidFill>
                  <a:schemeClr val="tx1"/>
                </a:solidFill>
                <a:effectLst/>
                <a:latin typeface="+mn-lt"/>
                <a:ea typeface="+mn-ea"/>
                <a:cs typeface="+mn-cs"/>
              </a:rPr>
              <a:t>Ability to edit out middle parts of the video . For</a:t>
            </a:r>
            <a:r>
              <a:rPr lang="en-US" sz="1200" b="0" i="0" kern="1200" baseline="0" dirty="0">
                <a:solidFill>
                  <a:schemeClr val="tx1"/>
                </a:solidFill>
                <a:effectLst/>
                <a:latin typeface="+mn-lt"/>
                <a:ea typeface="+mn-ea"/>
                <a:cs typeface="+mn-cs"/>
              </a:rPr>
              <a:t> example, a user </a:t>
            </a:r>
            <a:r>
              <a:rPr lang="en-US" sz="1200" b="0" i="0" kern="1200" dirty="0">
                <a:solidFill>
                  <a:schemeClr val="tx1"/>
                </a:solidFill>
                <a:effectLst/>
                <a:latin typeface="+mn-lt"/>
                <a:ea typeface="+mn-ea"/>
                <a:cs typeface="+mn-cs"/>
              </a:rPr>
              <a:t>recorded a meeting and there was a 25 minute break which the user</a:t>
            </a:r>
            <a:r>
              <a:rPr lang="en-US" sz="1200" b="0" i="0" kern="1200" baseline="0" dirty="0">
                <a:solidFill>
                  <a:schemeClr val="tx1"/>
                </a:solidFill>
                <a:effectLst/>
                <a:latin typeface="+mn-lt"/>
                <a:ea typeface="+mn-ea"/>
                <a:cs typeface="+mn-cs"/>
              </a:rPr>
              <a:t> would </a:t>
            </a:r>
            <a:r>
              <a:rPr lang="en-US" sz="1200" b="0" i="0" kern="1200" dirty="0">
                <a:solidFill>
                  <a:schemeClr val="tx1"/>
                </a:solidFill>
                <a:effectLst/>
                <a:latin typeface="+mn-lt"/>
                <a:ea typeface="+mn-ea"/>
                <a:cs typeface="+mn-cs"/>
              </a:rPr>
              <a:t>like to cut out.</a:t>
            </a:r>
            <a:r>
              <a:rPr lang="en-US" sz="1200" b="0" i="0" kern="1200" baseline="0" dirty="0">
                <a:solidFill>
                  <a:schemeClr val="tx1"/>
                </a:solidFill>
                <a:effectLst/>
                <a:latin typeface="+mn-lt"/>
                <a:ea typeface="+mn-ea"/>
                <a:cs typeface="+mn-cs"/>
              </a:rPr>
              <a:t> Note that it is not meant to be an alternative to professional editing software such as Final </a:t>
            </a:r>
            <a:r>
              <a:rPr lang="en-US" sz="1200" b="0" i="0" kern="1200" baseline="0" dirty="0" err="1">
                <a:solidFill>
                  <a:schemeClr val="tx1"/>
                </a:solidFill>
                <a:effectLst/>
                <a:latin typeface="+mn-lt"/>
                <a:ea typeface="+mn-ea"/>
                <a:cs typeface="+mn-cs"/>
              </a:rPr>
              <a:t>CutPro</a:t>
            </a:r>
            <a:r>
              <a:rPr lang="en-US" sz="1200" b="0" i="0" kern="1200" baseline="0" dirty="0">
                <a:solidFill>
                  <a:schemeClr val="tx1"/>
                </a:solidFill>
                <a:effectLst/>
                <a:latin typeface="+mn-lt"/>
                <a:ea typeface="+mn-ea"/>
                <a:cs typeface="+mn-cs"/>
              </a:rPr>
              <a:t> and will not have the same level of granularity and precision (frame by frame) of a professional tool. </a:t>
            </a:r>
            <a:endParaRPr lang="en-US" sz="120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100% HTML KMC – The removal</a:t>
            </a:r>
            <a:r>
              <a:rPr lang="en-US" sz="1200" b="0" i="0" kern="1200" baseline="0" dirty="0">
                <a:solidFill>
                  <a:schemeClr val="tx1"/>
                </a:solidFill>
                <a:effectLst/>
                <a:latin typeface="+mn-lt"/>
                <a:ea typeface="+mn-ea"/>
                <a:cs typeface="+mn-cs"/>
              </a:rPr>
              <a:t> of F</a:t>
            </a:r>
            <a:r>
              <a:rPr lang="en-US" sz="1200" b="0" i="0" kern="1200" dirty="0">
                <a:solidFill>
                  <a:schemeClr val="tx1"/>
                </a:solidFill>
                <a:effectLst/>
                <a:latin typeface="+mn-lt"/>
                <a:ea typeface="+mn-ea"/>
                <a:cs typeface="+mn-cs"/>
              </a:rPr>
              <a:t>lash dependency in response to Adobe announcing end of life of Flash in 2020. We are starting with KMC and moving across all</a:t>
            </a:r>
            <a:r>
              <a:rPr lang="en-US" sz="1200" b="0" i="0" kern="1200" baseline="0" dirty="0">
                <a:solidFill>
                  <a:schemeClr val="tx1"/>
                </a:solidFill>
                <a:effectLst/>
                <a:latin typeface="+mn-lt"/>
                <a:ea typeface="+mn-ea"/>
                <a:cs typeface="+mn-cs"/>
              </a:rPr>
              <a:t> products.</a:t>
            </a:r>
            <a:r>
              <a:rPr lang="en-US" sz="1200" b="0" i="0" kern="1200" dirty="0">
                <a:solidFill>
                  <a:schemeClr val="tx1"/>
                </a:solidFill>
                <a:effectLst/>
                <a:latin typeface="+mn-lt"/>
                <a:ea typeface="+mn-ea"/>
                <a:cs typeface="+mn-cs"/>
              </a:rPr>
              <a:t> All existing functionalities will continue to be supported. KMC Flash-free demo is available here:</a:t>
            </a:r>
            <a:r>
              <a:rPr lang="en-US" sz="1200" b="0" i="0"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3"/>
              </a:rPr>
              <a:t>http://kmcng-demonstration.dev.kaltura.com/latest</a:t>
            </a:r>
            <a:r>
              <a:rPr lang="en-US" sz="1200" b="0" i="0" u="none" strike="noStrike" kern="1200" dirty="0">
                <a:solidFill>
                  <a:schemeClr val="tx1"/>
                </a:solidFill>
                <a:effectLst/>
                <a:latin typeface="+mn-lt"/>
                <a:ea typeface="+mn-ea"/>
                <a:cs typeface="+mn-cs"/>
              </a:rPr>
              <a:t> (see notes below)**</a:t>
            </a:r>
            <a:endParaRPr lang="en-US" sz="1200" b="1" i="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Improved Analytics</a:t>
            </a:r>
            <a:r>
              <a:rPr lang="en-US" sz="1200" b="0" i="0" kern="1200" dirty="0">
                <a:solidFill>
                  <a:schemeClr val="tx1"/>
                </a:solidFill>
                <a:effectLst/>
                <a:latin typeface="+mn-lt"/>
                <a:ea typeface="+mn-ea"/>
                <a:cs typeface="+mn-cs"/>
              </a:rPr>
              <a:t>– Building a new infrastructure for </a:t>
            </a:r>
            <a:r>
              <a:rPr lang="en-US" sz="1200" b="0" i="0" kern="1200" dirty="0" err="1">
                <a:solidFill>
                  <a:schemeClr val="tx1"/>
                </a:solidFill>
                <a:effectLst/>
                <a:latin typeface="+mn-lt"/>
                <a:ea typeface="+mn-ea"/>
                <a:cs typeface="+mn-cs"/>
              </a:rPr>
              <a:t>Kaltura</a:t>
            </a:r>
            <a:r>
              <a:rPr lang="en-US" sz="1200" b="0" i="0" kern="1200" dirty="0">
                <a:solidFill>
                  <a:schemeClr val="tx1"/>
                </a:solidFill>
                <a:effectLst/>
                <a:latin typeface="+mn-lt"/>
                <a:ea typeface="+mn-ea"/>
                <a:cs typeface="+mn-cs"/>
              </a:rPr>
              <a:t> Analytics based on current big data systems.</a:t>
            </a:r>
            <a:r>
              <a:rPr lang="en-US" sz="1200" b="0" i="0" kern="1200" baseline="0" dirty="0">
                <a:solidFill>
                  <a:schemeClr val="tx1"/>
                </a:solidFill>
                <a:effectLst/>
                <a:latin typeface="+mn-lt"/>
                <a:ea typeface="+mn-ea"/>
                <a:cs typeface="+mn-cs"/>
              </a:rPr>
              <a:t> This will include: </a:t>
            </a:r>
          </a:p>
          <a:p>
            <a:pPr marL="628650" lvl="1" indent="-171450">
              <a:buFont typeface="Arial" charset="0"/>
              <a:buChar char="•"/>
            </a:pPr>
            <a:r>
              <a:rPr lang="en-US" sz="1200" b="0" i="0" kern="1200" baseline="0" dirty="0">
                <a:solidFill>
                  <a:schemeClr val="tx1"/>
                </a:solidFill>
                <a:effectLst/>
                <a:latin typeface="+mn-lt"/>
                <a:ea typeface="+mn-ea"/>
                <a:cs typeface="+mn-cs"/>
              </a:rPr>
              <a:t>(Near) Real Time VOD Engagement Analytics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Enhancement to current analytics processing times (Currently 24 hours). This ability will allow users to view VOD related analytics almost immediately. </a:t>
            </a:r>
            <a:endParaRPr lang="he-IL" sz="1200" b="0" i="0" kern="1200" baseline="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Improved reporting on live and VOD –Expand timeframe to retrieve analytics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(currently 36 hours window or</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lose it). </a:t>
            </a:r>
          </a:p>
          <a:p>
            <a:pPr marL="628650" lvl="1" indent="-171450">
              <a:buFont typeface="Arial" charset="0"/>
              <a:buChar char="•"/>
            </a:pPr>
            <a:r>
              <a:rPr lang="en-US" sz="1200" b="0" i="0" kern="1200" dirty="0">
                <a:solidFill>
                  <a:schemeClr val="tx1"/>
                </a:solidFill>
                <a:effectLst/>
                <a:latin typeface="+mn-lt"/>
                <a:ea typeface="+mn-ea"/>
                <a:cs typeface="+mn-cs"/>
              </a:rPr>
              <a:t>More granular reporting — More data and more detail. For example,</a:t>
            </a:r>
            <a:r>
              <a:rPr lang="en-US" sz="1200" b="0" i="0" kern="1200" baseline="0" dirty="0">
                <a:solidFill>
                  <a:schemeClr val="tx1"/>
                </a:solidFill>
                <a:effectLst/>
                <a:latin typeface="+mn-lt"/>
                <a:ea typeface="+mn-ea"/>
                <a:cs typeface="+mn-cs"/>
              </a:rPr>
              <a:t> which c</a:t>
            </a:r>
            <a:r>
              <a:rPr lang="en-US" sz="1200" b="0" i="0" kern="1200" dirty="0">
                <a:solidFill>
                  <a:schemeClr val="tx1"/>
                </a:solidFill>
                <a:effectLst/>
                <a:latin typeface="+mn-lt"/>
                <a:ea typeface="+mn-ea"/>
                <a:cs typeface="+mn-cs"/>
              </a:rPr>
              <a:t>hapter, full screen.</a:t>
            </a:r>
            <a:r>
              <a:rPr lang="en-US" sz="1200" b="0" i="0" kern="1200" baseline="0" dirty="0">
                <a:solidFill>
                  <a:schemeClr val="tx1"/>
                </a:solidFill>
                <a:effectLst/>
                <a:latin typeface="+mn-lt"/>
                <a:ea typeface="+mn-ea"/>
                <a:cs typeface="+mn-cs"/>
              </a:rPr>
              <a:t> More data points beyond </a:t>
            </a:r>
            <a:r>
              <a:rPr lang="en-US" sz="1200" b="0" i="0" kern="1200" dirty="0">
                <a:solidFill>
                  <a:schemeClr val="tx1"/>
                </a:solidFill>
                <a:effectLst/>
                <a:latin typeface="+mn-lt"/>
                <a:ea typeface="+mn-ea"/>
                <a:cs typeface="+mn-cs"/>
              </a:rPr>
              <a:t>geo-location, syndication, concurrency.</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Multiple dimension for data analysis – Important for live</a:t>
            </a:r>
            <a:r>
              <a:rPr lang="en-US" sz="1200" b="0" i="0" kern="1200" baseline="0" dirty="0">
                <a:solidFill>
                  <a:schemeClr val="tx1"/>
                </a:solidFill>
                <a:effectLst/>
                <a:latin typeface="+mn-lt"/>
                <a:ea typeface="+mn-ea"/>
                <a:cs typeface="+mn-cs"/>
              </a:rPr>
              <a:t> and webcasting.</a:t>
            </a:r>
            <a:r>
              <a:rPr lang="en-US" sz="1200" b="0" i="0" kern="1200" dirty="0">
                <a:solidFill>
                  <a:schemeClr val="tx1"/>
                </a:solidFill>
                <a:effectLst/>
                <a:latin typeface="+mn-lt"/>
                <a:ea typeface="+mn-ea"/>
                <a:cs typeface="+mn-cs"/>
              </a:rPr>
              <a:t> Ability to slice the data across multiple dimensions.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Currently have the ability to analyze what device is being used the most and where (location).</a:t>
            </a:r>
            <a:r>
              <a:rPr lang="en-US" sz="1200" b="1"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pPr marL="628650" lvl="1" indent="-171450">
              <a:buFont typeface="Arial" charset="0"/>
              <a:buChar char="•"/>
            </a:pPr>
            <a:endParaRPr lang="en-US" sz="1200" b="0" i="0" kern="1200" baseline="0" dirty="0">
              <a:solidFill>
                <a:schemeClr val="tx1"/>
              </a:solidFill>
              <a:effectLst/>
              <a:latin typeface="+mn-lt"/>
              <a:ea typeface="+mn-ea"/>
              <a:cs typeface="+mn-cs"/>
            </a:endParaRPr>
          </a:p>
          <a:p>
            <a:pPr marL="171450" indent="-171450">
              <a:buFont typeface="Arial" charset="0"/>
              <a:buChar char="•"/>
            </a:pPr>
            <a:endParaRPr 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chemeClr val="tx1">
                    <a:lumMod val="50000"/>
                  </a:schemeClr>
                </a:solidFill>
              </a:rPr>
              <a:t>H2/2018 and Beyond</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Media Repurposing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Further enhancements to the ability to specify retention rules for better video storage management or for compliance purposes. Additional rules will be added: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Feedback to content owners (Status message)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Users will receive message that content no longer available or inaccessible when attempting to watch retired media. Content Owners will receive instructions on how to retrieve their video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Rules based on user status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For example, </a:t>
            </a:r>
            <a:r>
              <a:rPr lang="en-US" sz="1200" baseline="0" dirty="0">
                <a:solidFill>
                  <a:schemeClr val="tx1">
                    <a:lumMod val="50000"/>
                  </a:schemeClr>
                </a:solidFill>
              </a:rPr>
              <a:t>user no longer active employee. Main use case is when employees leave the organization.</a:t>
            </a:r>
            <a:endParaRPr lang="en-US" sz="1200" dirty="0">
              <a:solidFill>
                <a:schemeClr val="tx1">
                  <a:lumMod val="50000"/>
                </a:schemeClr>
              </a:solidFill>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Unified transcript widget –</a:t>
            </a:r>
            <a:r>
              <a:rPr lang="en-US" sz="1200" b="0" i="0" kern="1200" dirty="0">
                <a:solidFill>
                  <a:schemeClr val="tx1"/>
                </a:solidFill>
                <a:effectLst/>
                <a:latin typeface="+mn-lt"/>
                <a:ea typeface="+mn-ea"/>
                <a:cs typeface="+mn-cs"/>
              </a:rPr>
              <a:t>Serves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customers who do not use Cielo but still want transcripts.</a:t>
            </a:r>
            <a:r>
              <a:rPr lang="en-US" sz="1200" b="0" i="0" kern="1200" baseline="0" dirty="0">
                <a:solidFill>
                  <a:schemeClr val="tx1"/>
                </a:solidFill>
                <a:effectLst/>
                <a:latin typeface="+mn-lt"/>
                <a:ea typeface="+mn-ea"/>
                <a:cs typeface="+mn-cs"/>
              </a:rPr>
              <a:t> It’s a widget that will be found below the player as is currently the case, the unified aspect is the main change as it will allow customers to get transcripts regardless of the source of the captions (Cielo or any other 3</a:t>
            </a:r>
            <a:r>
              <a:rPr lang="en-US" sz="1200" b="0" i="0" kern="1200" baseline="30000" dirty="0">
                <a:solidFill>
                  <a:schemeClr val="tx1"/>
                </a:solidFill>
                <a:effectLst/>
                <a:latin typeface="+mn-lt"/>
                <a:ea typeface="+mn-ea"/>
                <a:cs typeface="+mn-cs"/>
              </a:rPr>
              <a:t>rd</a:t>
            </a:r>
            <a:r>
              <a:rPr lang="en-US" sz="1200" b="0" i="0" kern="1200" baseline="0" dirty="0">
                <a:solidFill>
                  <a:schemeClr val="tx1"/>
                </a:solidFill>
                <a:effectLst/>
                <a:latin typeface="+mn-lt"/>
                <a:ea typeface="+mn-ea"/>
                <a:cs typeface="+mn-cs"/>
              </a:rPr>
              <a:t> party provider). </a:t>
            </a:r>
          </a:p>
          <a:p>
            <a:pPr marL="171450" indent="-171450">
              <a:buFont typeface="Arial" charset="0"/>
              <a:buChar char="•"/>
            </a:pPr>
            <a:endParaRPr 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CD203"/>
              </a:solidFill>
            </a:endParaRPr>
          </a:p>
        </p:txBody>
      </p:sp>
      <p:sp>
        <p:nvSpPr>
          <p:cNvPr id="4" name="Slide Number Placeholder 3"/>
          <p:cNvSpPr>
            <a:spLocks noGrp="1"/>
          </p:cNvSpPr>
          <p:nvPr>
            <p:ph type="sldNum" sz="quarter" idx="10"/>
          </p:nvPr>
        </p:nvSpPr>
        <p:spPr/>
        <p:txBody>
          <a:bodyPr/>
          <a:lstStyle/>
          <a:p>
            <a:fld id="{43C50FED-E004-463C-B486-DE6EF111DAE2}" type="slidenum">
              <a:rPr lang="en-US" smtClean="0"/>
              <a:t>2</a:t>
            </a:fld>
            <a:endParaRPr lang="en-US"/>
          </a:p>
        </p:txBody>
      </p:sp>
    </p:spTree>
    <p:extLst>
      <p:ext uri="{BB962C8B-B14F-4D97-AF65-F5344CB8AC3E}">
        <p14:creationId xmlns:p14="http://schemas.microsoft.com/office/powerpoint/2010/main" val="112834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lumMod val="50000"/>
                  </a:schemeClr>
                </a:solidFill>
              </a:rPr>
              <a:t>H1/2018</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Search update (available</a:t>
            </a:r>
            <a:r>
              <a:rPr lang="en-US" sz="1200" baseline="0" dirty="0">
                <a:solidFill>
                  <a:schemeClr val="tx1">
                    <a:lumMod val="50000"/>
                  </a:schemeClr>
                </a:solidFill>
              </a:rPr>
              <a:t> in KMS/KAF only and in upcoming new KMC)</a:t>
            </a:r>
            <a:r>
              <a:rPr lang="en-US" sz="1200" dirty="0">
                <a:solidFill>
                  <a:schemeClr val="tx1">
                    <a:lumMod val="50000"/>
                  </a:schemeClr>
                </a:solidFill>
              </a:rPr>
              <a:t>:</a:t>
            </a:r>
            <a:endParaRPr lang="en-US" sz="1200" b="0" i="0" kern="1200" baseline="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Unified search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No more searching separately in metadata or in captions, with the new search you search one time, for everything. Unified search means that a user</a:t>
            </a:r>
            <a:r>
              <a:rPr lang="en-US" sz="1200" b="0" i="0" kern="1200" baseline="0" dirty="0">
                <a:solidFill>
                  <a:schemeClr val="tx1"/>
                </a:solidFill>
                <a:effectLst/>
                <a:latin typeface="+mn-lt"/>
                <a:ea typeface="+mn-ea"/>
                <a:cs typeface="+mn-cs"/>
              </a:rPr>
              <a:t> can </a:t>
            </a:r>
            <a:r>
              <a:rPr lang="en-US" sz="1200" b="0" i="0" kern="1200" dirty="0">
                <a:solidFill>
                  <a:schemeClr val="tx1"/>
                </a:solidFill>
                <a:effectLst/>
                <a:latin typeface="+mn-lt"/>
                <a:ea typeface="+mn-ea"/>
                <a:cs typeface="+mn-cs"/>
              </a:rPr>
              <a:t>get all the results from all the different objects of the entry in one place. The implication</a:t>
            </a:r>
            <a:r>
              <a:rPr lang="en-US" sz="1200" b="0" i="0" kern="1200" baseline="0" dirty="0">
                <a:solidFill>
                  <a:schemeClr val="tx1"/>
                </a:solidFill>
                <a:effectLst/>
                <a:latin typeface="+mn-lt"/>
                <a:ea typeface="+mn-ea"/>
                <a:cs typeface="+mn-cs"/>
              </a:rPr>
              <a:t> is not only a</a:t>
            </a:r>
            <a:r>
              <a:rPr lang="en-US" sz="1200" b="0" i="0" kern="1200" dirty="0">
                <a:solidFill>
                  <a:schemeClr val="tx1"/>
                </a:solidFill>
                <a:effectLst/>
                <a:latin typeface="+mn-lt"/>
                <a:ea typeface="+mn-ea"/>
                <a:cs typeface="+mn-cs"/>
              </a:rPr>
              <a:t> better UX, but better discoverability as well</a:t>
            </a:r>
            <a:r>
              <a:rPr lang="en-US" sz="1200" b="0" i="0" kern="1200" baseline="0" dirty="0">
                <a:solidFill>
                  <a:schemeClr val="tx1"/>
                </a:solidFill>
                <a:effectLst/>
                <a:latin typeface="+mn-lt"/>
                <a:ea typeface="+mn-ea"/>
                <a:cs typeface="+mn-cs"/>
              </a:rPr>
              <a:t> as the most relevant results across all search categories displayed at the top. </a:t>
            </a:r>
          </a:p>
          <a:p>
            <a:pPr marL="628650" lvl="1" indent="-171450">
              <a:buFont typeface="Arial" charset="0"/>
              <a:buChar char="•"/>
            </a:pPr>
            <a:r>
              <a:rPr lang="en-US" sz="1200" b="0" i="0" kern="1200" baseline="0" dirty="0">
                <a:solidFill>
                  <a:schemeClr val="tx1"/>
                </a:solidFill>
                <a:effectLst/>
                <a:latin typeface="+mn-lt"/>
                <a:ea typeface="+mn-ea"/>
                <a:cs typeface="+mn-cs"/>
              </a:rPr>
              <a:t>Partial Search – The ability to expand search results based on partial search words. </a:t>
            </a:r>
            <a:r>
              <a:rPr lang="en-US" sz="1200" b="0" i="0" kern="1200" dirty="0">
                <a:solidFill>
                  <a:schemeClr val="tx1"/>
                </a:solidFill>
                <a:effectLst/>
                <a:latin typeface="+mn-lt"/>
                <a:ea typeface="+mn-ea"/>
                <a:cs typeface="+mn-cs"/>
              </a:rPr>
              <a:t>For example, when searching the word ‘media,’ videos containing the word ‘</a:t>
            </a:r>
            <a:r>
              <a:rPr lang="en-US" sz="1200" b="0" i="0" kern="1200" dirty="0" err="1">
                <a:solidFill>
                  <a:schemeClr val="tx1"/>
                </a:solidFill>
                <a:effectLst/>
                <a:latin typeface="+mn-lt"/>
                <a:ea typeface="+mn-ea"/>
                <a:cs typeface="+mn-cs"/>
              </a:rPr>
              <a:t>MediaSpace</a:t>
            </a:r>
            <a:r>
              <a:rPr lang="en-US" sz="1200" b="0" i="0" kern="1200" dirty="0">
                <a:solidFill>
                  <a:schemeClr val="tx1"/>
                </a:solidFill>
                <a:effectLst/>
                <a:latin typeface="+mn-lt"/>
                <a:ea typeface="+mn-ea"/>
                <a:cs typeface="+mn-cs"/>
              </a:rPr>
              <a:t>’ will come up as well</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Synonyms</a:t>
            </a:r>
            <a:r>
              <a:rPr lang="en-US" sz="1200" b="0" i="0" kern="1200" baseline="0" dirty="0">
                <a:solidFill>
                  <a:schemeClr val="tx1"/>
                </a:solidFill>
                <a:effectLst/>
                <a:latin typeface="+mn-lt"/>
                <a:ea typeface="+mn-ea"/>
                <a:cs typeface="+mn-cs"/>
              </a:rPr>
              <a:t> &amp; Stemming </a:t>
            </a:r>
            <a:r>
              <a:rPr lang="en-US" sz="1200" b="0" i="0" kern="1200" dirty="0">
                <a:solidFill>
                  <a:schemeClr val="tx1"/>
                </a:solidFill>
                <a:effectLst/>
                <a:latin typeface="+mn-lt"/>
                <a:ea typeface="+mn-ea"/>
                <a:cs typeface="+mn-cs"/>
              </a:rPr>
              <a:t>- Synonym based search</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example, search for ‘media’ brings</a:t>
            </a:r>
            <a:r>
              <a:rPr lang="en-US" sz="1200" b="0" i="0" kern="1200" baseline="0" dirty="0">
                <a:solidFill>
                  <a:schemeClr val="tx1"/>
                </a:solidFill>
                <a:effectLst/>
                <a:latin typeface="+mn-lt"/>
                <a:ea typeface="+mn-ea"/>
                <a:cs typeface="+mn-cs"/>
              </a:rPr>
              <a:t> up r</a:t>
            </a:r>
            <a:r>
              <a:rPr lang="en-US" sz="1200" b="0" i="0" kern="1200" dirty="0">
                <a:solidFill>
                  <a:schemeClr val="tx1"/>
                </a:solidFill>
                <a:effectLst/>
                <a:latin typeface="+mn-lt"/>
                <a:ea typeface="+mn-ea"/>
                <a:cs typeface="+mn-cs"/>
              </a:rPr>
              <a:t>esults containing ‘video’.</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Stemming takes the stem of the word and searches for all related words. For example, ’singing’, ’sing’, ’sung’.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More language support – Related</a:t>
            </a:r>
            <a:r>
              <a:rPr lang="en-US" sz="1200" b="0" i="0" kern="1200" baseline="0" dirty="0">
                <a:solidFill>
                  <a:schemeClr val="tx1"/>
                </a:solidFill>
                <a:effectLst/>
                <a:latin typeface="+mn-lt"/>
                <a:ea typeface="+mn-ea"/>
                <a:cs typeface="+mn-cs"/>
              </a:rPr>
              <a:t> to </a:t>
            </a:r>
            <a:r>
              <a:rPr lang="en-US" sz="1200" b="0" i="0" kern="1200" dirty="0">
                <a:solidFill>
                  <a:schemeClr val="tx1"/>
                </a:solidFill>
                <a:effectLst/>
                <a:latin typeface="+mn-lt"/>
                <a:ea typeface="+mn-ea"/>
                <a:cs typeface="+mn-cs"/>
              </a:rPr>
              <a:t>partial search. Some languages especially Asian may not have spacing between words. The addition of partial search, allows us</a:t>
            </a:r>
            <a:r>
              <a:rPr lang="en-US" sz="1200" b="0" i="0" kern="1200" baseline="0" dirty="0">
                <a:solidFill>
                  <a:schemeClr val="tx1"/>
                </a:solidFill>
                <a:effectLst/>
                <a:latin typeface="+mn-lt"/>
                <a:ea typeface="+mn-ea"/>
                <a:cs typeface="+mn-cs"/>
              </a:rPr>
              <a:t> to support search in a larger </a:t>
            </a:r>
            <a:r>
              <a:rPr lang="en-US" sz="1200" b="0" i="0" kern="1200" dirty="0">
                <a:solidFill>
                  <a:schemeClr val="tx1"/>
                </a:solidFill>
                <a:effectLst/>
                <a:latin typeface="+mn-lt"/>
                <a:ea typeface="+mn-ea"/>
                <a:cs typeface="+mn-cs"/>
              </a:rPr>
              <a:t>variety of languages</a:t>
            </a:r>
            <a:endParaRPr lang="en-US" sz="1200" baseline="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Accessibility improvements – Finish up &amp; issue VPAT</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solidFill>
                  <a:schemeClr val="tx1">
                    <a:lumMod val="50000"/>
                  </a:schemeClr>
                </a:solidFill>
              </a:rPr>
              <a:t>MediaSpace</a:t>
            </a:r>
            <a:endParaRPr lang="en-US" sz="1200"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In-Video Quiz</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solidFill>
                  <a:schemeClr val="tx1">
                    <a:lumMod val="50000"/>
                  </a:schemeClr>
                </a:solidFill>
              </a:rPr>
              <a:t>CaptureSpace</a:t>
            </a:r>
            <a:endParaRPr lang="en-US" sz="1200"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Player</a:t>
            </a:r>
          </a:p>
          <a:p>
            <a:pPr marL="171450" marR="0"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Video Editing Tools -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Chop &amp; Splice</a:t>
            </a:r>
            <a:r>
              <a:rPr lang="en-US" sz="1200" baseline="0" dirty="0">
                <a:solidFill>
                  <a:schemeClr val="tx1">
                    <a:lumMod val="50000"/>
                  </a:schemeClr>
                </a:solidFill>
              </a:rPr>
              <a:t> - </a:t>
            </a:r>
            <a:r>
              <a:rPr lang="en-US" sz="1200" b="0" i="0" kern="1200" dirty="0">
                <a:solidFill>
                  <a:schemeClr val="tx1"/>
                </a:solidFill>
                <a:effectLst/>
                <a:latin typeface="+mn-lt"/>
                <a:ea typeface="+mn-ea"/>
                <a:cs typeface="+mn-cs"/>
              </a:rPr>
              <a:t>Ability to edit out middle parts of the video . For</a:t>
            </a:r>
            <a:r>
              <a:rPr lang="en-US" sz="1200" b="0" i="0" kern="1200" baseline="0" dirty="0">
                <a:solidFill>
                  <a:schemeClr val="tx1"/>
                </a:solidFill>
                <a:effectLst/>
                <a:latin typeface="+mn-lt"/>
                <a:ea typeface="+mn-ea"/>
                <a:cs typeface="+mn-cs"/>
              </a:rPr>
              <a:t> example, a user </a:t>
            </a:r>
            <a:r>
              <a:rPr lang="en-US" sz="1200" b="0" i="0" kern="1200" dirty="0">
                <a:solidFill>
                  <a:schemeClr val="tx1"/>
                </a:solidFill>
                <a:effectLst/>
                <a:latin typeface="+mn-lt"/>
                <a:ea typeface="+mn-ea"/>
                <a:cs typeface="+mn-cs"/>
              </a:rPr>
              <a:t>recorded a meeting and there was a 25 minute break which the user</a:t>
            </a:r>
            <a:r>
              <a:rPr lang="en-US" sz="1200" b="0" i="0" kern="1200" baseline="0" dirty="0">
                <a:solidFill>
                  <a:schemeClr val="tx1"/>
                </a:solidFill>
                <a:effectLst/>
                <a:latin typeface="+mn-lt"/>
                <a:ea typeface="+mn-ea"/>
                <a:cs typeface="+mn-cs"/>
              </a:rPr>
              <a:t> would </a:t>
            </a:r>
            <a:r>
              <a:rPr lang="en-US" sz="1200" b="0" i="0" kern="1200" dirty="0">
                <a:solidFill>
                  <a:schemeClr val="tx1"/>
                </a:solidFill>
                <a:effectLst/>
                <a:latin typeface="+mn-lt"/>
                <a:ea typeface="+mn-ea"/>
                <a:cs typeface="+mn-cs"/>
              </a:rPr>
              <a:t>like to cut out.</a:t>
            </a:r>
            <a:r>
              <a:rPr lang="en-US" sz="1200" b="0" i="0" kern="1200" baseline="0" dirty="0">
                <a:solidFill>
                  <a:schemeClr val="tx1"/>
                </a:solidFill>
                <a:effectLst/>
                <a:latin typeface="+mn-lt"/>
                <a:ea typeface="+mn-ea"/>
                <a:cs typeface="+mn-cs"/>
              </a:rPr>
              <a:t> Note that it is not meant to be an alternative to professional editing software such as Final </a:t>
            </a:r>
            <a:r>
              <a:rPr lang="en-US" sz="1200" b="0" i="0" kern="1200" baseline="0" dirty="0" err="1">
                <a:solidFill>
                  <a:schemeClr val="tx1"/>
                </a:solidFill>
                <a:effectLst/>
                <a:latin typeface="+mn-lt"/>
                <a:ea typeface="+mn-ea"/>
                <a:cs typeface="+mn-cs"/>
              </a:rPr>
              <a:t>CutPro</a:t>
            </a:r>
            <a:r>
              <a:rPr lang="en-US" sz="1200" b="0" i="0" kern="1200" baseline="0" dirty="0">
                <a:solidFill>
                  <a:schemeClr val="tx1"/>
                </a:solidFill>
                <a:effectLst/>
                <a:latin typeface="+mn-lt"/>
                <a:ea typeface="+mn-ea"/>
                <a:cs typeface="+mn-cs"/>
              </a:rPr>
              <a:t> and will not have the same level of granularity and precision (frame by frame) of a professional tool. </a:t>
            </a:r>
            <a:endParaRPr lang="en-US" sz="1200" dirty="0">
              <a:solidFill>
                <a:schemeClr val="tx1">
                  <a:lumMod val="50000"/>
                </a:schemeClr>
              </a:solidFill>
            </a:endParaRPr>
          </a:p>
          <a:p>
            <a:pPr marL="171450" marR="0"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Entitlement Improvement </a:t>
            </a:r>
            <a:r>
              <a:rPr lang="mr-IN" sz="1200" dirty="0">
                <a:solidFill>
                  <a:schemeClr val="tx1">
                    <a:lumMod val="50000"/>
                  </a:schemeClr>
                </a:solidFill>
              </a:rPr>
              <a:t>–</a:t>
            </a:r>
            <a:r>
              <a:rPr lang="en-US" sz="1200" dirty="0">
                <a:solidFill>
                  <a:schemeClr val="tx1">
                    <a:lumMod val="50000"/>
                  </a:schemeClr>
                </a:solidFill>
              </a:rPr>
              <a:t>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Multi-Authentication - </a:t>
            </a:r>
            <a:r>
              <a:rPr lang="en-US" sz="1200" b="0" i="0" kern="1200" dirty="0">
                <a:solidFill>
                  <a:schemeClr val="tx1"/>
                </a:solidFill>
                <a:effectLst/>
                <a:latin typeface="+mn-lt"/>
                <a:ea typeface="+mn-ea"/>
                <a:cs typeface="+mn-cs"/>
              </a:rPr>
              <a:t>Ability to authenticate against more than one system. For example, EDU guest lecturer / ENT vendor</a:t>
            </a:r>
            <a:r>
              <a:rPr lang="en-US" sz="1200" b="0" i="0" kern="1200" baseline="0" dirty="0">
                <a:solidFill>
                  <a:schemeClr val="tx1"/>
                </a:solidFill>
                <a:effectLst/>
                <a:latin typeface="+mn-lt"/>
                <a:ea typeface="+mn-ea"/>
                <a:cs typeface="+mn-cs"/>
              </a:rPr>
              <a:t> whom a customer does not </a:t>
            </a:r>
            <a:r>
              <a:rPr lang="en-US" sz="1200" b="0" i="0" kern="1200" dirty="0">
                <a:solidFill>
                  <a:schemeClr val="tx1"/>
                </a:solidFill>
                <a:effectLst/>
                <a:latin typeface="+mn-lt"/>
                <a:ea typeface="+mn-ea"/>
                <a:cs typeface="+mn-cs"/>
              </a:rPr>
              <a:t>want to add to the</a:t>
            </a:r>
            <a:r>
              <a:rPr lang="en-US" sz="1200" b="0" i="0" kern="1200" baseline="0" dirty="0">
                <a:solidFill>
                  <a:schemeClr val="tx1"/>
                </a:solidFill>
                <a:effectLst/>
                <a:latin typeface="+mn-lt"/>
                <a:ea typeface="+mn-ea"/>
                <a:cs typeface="+mn-cs"/>
              </a:rPr>
              <a:t> U</a:t>
            </a:r>
            <a:r>
              <a:rPr lang="en-US" sz="1200" b="0" i="0" kern="1200" dirty="0">
                <a:solidFill>
                  <a:schemeClr val="tx1"/>
                </a:solidFill>
                <a:effectLst/>
                <a:latin typeface="+mn-lt"/>
                <a:ea typeface="+mn-ea"/>
                <a:cs typeface="+mn-cs"/>
              </a:rPr>
              <a:t>ser Management system, but sill want to provide</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access to create and view content,</a:t>
            </a:r>
            <a:r>
              <a:rPr lang="en-US" sz="1200" b="0" i="0" kern="1200" baseline="0" dirty="0">
                <a:solidFill>
                  <a:schemeClr val="tx1"/>
                </a:solidFill>
                <a:effectLst/>
                <a:latin typeface="+mn-lt"/>
                <a:ea typeface="+mn-ea"/>
                <a:cs typeface="+mn-cs"/>
              </a:rPr>
              <a:t> or merger btw companies that use different authentication systems</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SAML group sync –</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Comes up more often in ENT</a:t>
            </a:r>
            <a:r>
              <a:rPr lang="en-US" sz="1200" b="0" i="0" kern="1200" baseline="0" dirty="0">
                <a:solidFill>
                  <a:schemeClr val="tx1"/>
                </a:solidFill>
                <a:effectLst/>
                <a:latin typeface="+mn-lt"/>
                <a:ea typeface="+mn-ea"/>
                <a:cs typeface="+mn-cs"/>
              </a:rPr>
              <a:t> where there is a process of removing </a:t>
            </a:r>
            <a:r>
              <a:rPr lang="en-US" sz="1200" b="0" i="0" kern="1200" dirty="0">
                <a:solidFill>
                  <a:schemeClr val="tx1"/>
                </a:solidFill>
                <a:effectLst/>
                <a:latin typeface="+mn-lt"/>
                <a:ea typeface="+mn-ea"/>
                <a:cs typeface="+mn-cs"/>
              </a:rPr>
              <a:t>an employee who has left the company from all</a:t>
            </a:r>
            <a:r>
              <a:rPr lang="en-US" sz="1200" b="0" i="0" kern="1200" baseline="0" dirty="0">
                <a:solidFill>
                  <a:schemeClr val="tx1"/>
                </a:solidFill>
                <a:effectLst/>
                <a:latin typeface="+mn-lt"/>
                <a:ea typeface="+mn-ea"/>
                <a:cs typeface="+mn-cs"/>
              </a:rPr>
              <a:t> user groups he participated in the identity management system to ensure he/she no longer has access to content. </a:t>
            </a:r>
            <a:r>
              <a:rPr lang="en-US" sz="1200" b="0" i="0" kern="1200" dirty="0">
                <a:solidFill>
                  <a:schemeClr val="tx1"/>
                </a:solidFill>
                <a:effectLst/>
                <a:latin typeface="+mn-lt"/>
                <a:ea typeface="+mn-ea"/>
                <a:cs typeface="+mn-cs"/>
              </a:rPr>
              <a:t> SAML group</a:t>
            </a:r>
            <a:r>
              <a:rPr lang="en-US" sz="1200" b="0" i="0" kern="1200" baseline="0" dirty="0">
                <a:solidFill>
                  <a:schemeClr val="tx1"/>
                </a:solidFill>
                <a:effectLst/>
                <a:latin typeface="+mn-lt"/>
                <a:ea typeface="+mn-ea"/>
                <a:cs typeface="+mn-cs"/>
              </a:rPr>
              <a:t> sync will allow customers to include </a:t>
            </a:r>
            <a:r>
              <a:rPr lang="en-US" sz="1200" b="0" i="0" kern="1200" baseline="0" dirty="0" err="1">
                <a:solidFill>
                  <a:schemeClr val="tx1"/>
                </a:solidFill>
                <a:effectLst/>
                <a:latin typeface="+mn-lt"/>
                <a:ea typeface="+mn-ea"/>
                <a:cs typeface="+mn-cs"/>
              </a:rPr>
              <a:t>Kaltura</a:t>
            </a:r>
            <a:r>
              <a:rPr lang="en-US" sz="1200" b="0" i="0" kern="1200" baseline="0" dirty="0">
                <a:solidFill>
                  <a:schemeClr val="tx1"/>
                </a:solidFill>
                <a:effectLst/>
                <a:latin typeface="+mn-lt"/>
                <a:ea typeface="+mn-ea"/>
                <a:cs typeface="+mn-cs"/>
              </a:rPr>
              <a:t> in that removal process. Currently needs to be done separately. </a:t>
            </a:r>
            <a:endParaRPr lang="en-US" sz="1200" b="0" i="0"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Group management - The ability</a:t>
            </a:r>
            <a:r>
              <a:rPr lang="en-US" sz="1200" b="0" i="0" kern="1200" baseline="0" dirty="0">
                <a:solidFill>
                  <a:schemeClr val="tx1"/>
                </a:solidFill>
                <a:effectLst/>
                <a:latin typeface="+mn-lt"/>
                <a:ea typeface="+mn-ea"/>
                <a:cs typeface="+mn-cs"/>
              </a:rPr>
              <a:t> to carry over </a:t>
            </a:r>
            <a:r>
              <a:rPr lang="en-US" sz="1200" b="0" i="0" kern="1200" dirty="0">
                <a:solidFill>
                  <a:schemeClr val="tx1"/>
                </a:solidFill>
                <a:effectLst/>
                <a:latin typeface="+mn-lt"/>
                <a:ea typeface="+mn-ea"/>
                <a:cs typeface="+mn-cs"/>
              </a:rPr>
              <a:t>group classifications from the</a:t>
            </a:r>
            <a:r>
              <a:rPr lang="en-US" sz="1200" b="0" i="0" kern="1200" baseline="0" dirty="0">
                <a:solidFill>
                  <a:schemeClr val="tx1"/>
                </a:solidFill>
                <a:effectLst/>
                <a:latin typeface="+mn-lt"/>
                <a:ea typeface="+mn-ea"/>
                <a:cs typeface="+mn-cs"/>
              </a:rPr>
              <a:t> User Management system into </a:t>
            </a:r>
            <a:r>
              <a:rPr lang="en-US" sz="1200" b="0" i="0" kern="1200" dirty="0" err="1">
                <a:solidFill>
                  <a:schemeClr val="tx1"/>
                </a:solidFill>
                <a:effectLst/>
                <a:latin typeface="+mn-lt"/>
                <a:ea typeface="+mn-ea"/>
                <a:cs typeface="+mn-cs"/>
              </a:rPr>
              <a:t>MediaSpace</a:t>
            </a:r>
            <a:r>
              <a:rPr lang="en-US" sz="1200" b="0" i="0" kern="120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This </a:t>
            </a:r>
            <a:r>
              <a:rPr lang="en-US" sz="1200" b="0" i="0" kern="1200" dirty="0">
                <a:solidFill>
                  <a:schemeClr val="tx1"/>
                </a:solidFill>
                <a:effectLst/>
                <a:latin typeface="+mn-lt"/>
                <a:ea typeface="+mn-ea"/>
                <a:cs typeface="+mn-cs"/>
              </a:rPr>
              <a:t>will allow to</a:t>
            </a:r>
            <a:r>
              <a:rPr lang="en-US" sz="1200" b="0" i="0" kern="1200" baseline="0" dirty="0">
                <a:solidFill>
                  <a:schemeClr val="tx1"/>
                </a:solidFill>
                <a:effectLst/>
                <a:latin typeface="+mn-lt"/>
                <a:ea typeface="+mn-ea"/>
                <a:cs typeface="+mn-cs"/>
              </a:rPr>
              <a:t> more easily create groups within the KMS as well as </a:t>
            </a:r>
            <a:r>
              <a:rPr lang="en-US" sz="1200" b="0" i="0" kern="1200" dirty="0">
                <a:solidFill>
                  <a:schemeClr val="tx1"/>
                </a:solidFill>
                <a:effectLst/>
                <a:latin typeface="+mn-lt"/>
                <a:ea typeface="+mn-ea"/>
                <a:cs typeface="+mn-cs"/>
              </a:rPr>
              <a:t>better workflows. For example, assigning a group as co-publishers instead of doing one by one or assigning a group as channel members. Group size will be limited</a:t>
            </a:r>
            <a:r>
              <a:rPr lang="en-US" sz="1200" b="0" i="0" kern="1200" baseline="0" dirty="0">
                <a:solidFill>
                  <a:schemeClr val="tx1"/>
                </a:solidFill>
                <a:effectLst/>
                <a:latin typeface="+mn-lt"/>
                <a:ea typeface="+mn-ea"/>
                <a:cs typeface="+mn-cs"/>
              </a:rPr>
              <a:t>.  </a:t>
            </a:r>
            <a:endParaRPr lang="en-US" sz="1200" dirty="0">
              <a:solidFill>
                <a:schemeClr val="tx1">
                  <a:lumMod val="50000"/>
                </a:schemeClr>
              </a:solidFill>
            </a:endParaRPr>
          </a:p>
          <a:p>
            <a:pPr marL="171450" indent="-171450">
              <a:lnSpc>
                <a:spcPct val="130000"/>
              </a:lnSpc>
              <a:buClr>
                <a:srgbClr val="1D4A97"/>
              </a:buClr>
              <a:buFont typeface="Arial" charset="0"/>
              <a:buChar char="•"/>
            </a:pPr>
            <a:r>
              <a:rPr lang="en-US" sz="1200" dirty="0">
                <a:solidFill>
                  <a:schemeClr val="tx1">
                    <a:lumMod val="50000"/>
                  </a:schemeClr>
                </a:solidFill>
              </a:rPr>
              <a:t>IVQ - 1.2 –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More question types - </a:t>
            </a:r>
            <a:r>
              <a:rPr lang="en-US" baseline="0" dirty="0"/>
              <a:t>true/false, reflection point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baseline="0" dirty="0">
                <a:solidFill>
                  <a:schemeClr val="tx1">
                    <a:lumMod val="50000"/>
                  </a:schemeClr>
                </a:solidFill>
              </a:rPr>
              <a:t>Force progressive viewing </a:t>
            </a:r>
            <a:r>
              <a:rPr lang="mr-IN" sz="1200" b="1" baseline="0" dirty="0">
                <a:solidFill>
                  <a:schemeClr val="tx1">
                    <a:lumMod val="50000"/>
                  </a:schemeClr>
                </a:solidFill>
              </a:rPr>
              <a:t>–</a:t>
            </a:r>
            <a:r>
              <a:rPr lang="en-US" sz="1200" b="1" baseline="0" dirty="0">
                <a:solidFill>
                  <a:schemeClr val="tx1">
                    <a:lumMod val="50000"/>
                  </a:schemeClr>
                </a:solidFill>
              </a:rPr>
              <a:t> </a:t>
            </a:r>
            <a:r>
              <a:rPr lang="en-US" sz="1200" b="0" baseline="0" dirty="0">
                <a:solidFill>
                  <a:schemeClr val="tx1">
                    <a:lumMod val="50000"/>
                  </a:schemeClr>
                </a:solidFill>
              </a:rPr>
              <a:t>mandates viewers to watch the entire video </a:t>
            </a:r>
            <a:r>
              <a:rPr lang="en-US" sz="1200" b="0" baseline="0" dirty="0" err="1">
                <a:solidFill>
                  <a:schemeClr val="tx1">
                    <a:lumMod val="50000"/>
                  </a:schemeClr>
                </a:solidFill>
              </a:rPr>
              <a:t>bc</a:t>
            </a:r>
            <a:r>
              <a:rPr lang="en-US" sz="1200" b="0" baseline="0" dirty="0">
                <a:solidFill>
                  <a:schemeClr val="tx1">
                    <a:lumMod val="50000"/>
                  </a:schemeClr>
                </a:solidFill>
              </a:rPr>
              <a:t> it prevents the ability to ‘seek forward’ (but still allows to ‘seek back’)</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baseline="0" dirty="0">
                <a:solidFill>
                  <a:schemeClr val="tx1">
                    <a:lumMod val="50000"/>
                  </a:schemeClr>
                </a:solidFill>
              </a:rPr>
              <a:t>Retake Quiz </a:t>
            </a:r>
            <a:r>
              <a:rPr lang="mr-IN" sz="1200" b="0" baseline="0" dirty="0">
                <a:solidFill>
                  <a:schemeClr val="tx1">
                    <a:lumMod val="50000"/>
                  </a:schemeClr>
                </a:solidFill>
              </a:rPr>
              <a:t>–</a:t>
            </a:r>
            <a:r>
              <a:rPr lang="en-US" sz="1200" b="0" baseline="0" dirty="0">
                <a:solidFill>
                  <a:schemeClr val="tx1">
                    <a:lumMod val="50000"/>
                  </a:schemeClr>
                </a:solidFill>
              </a:rPr>
              <a:t> Phase 1 </a:t>
            </a:r>
            <a:r>
              <a:rPr lang="mr-IN" sz="1200" b="1" baseline="0" dirty="0">
                <a:solidFill>
                  <a:schemeClr val="tx1">
                    <a:lumMod val="50000"/>
                  </a:schemeClr>
                </a:solidFill>
              </a:rPr>
              <a:t>–</a:t>
            </a:r>
            <a:r>
              <a:rPr lang="en-US" sz="1200" b="1" baseline="0" dirty="0">
                <a:solidFill>
                  <a:schemeClr val="tx1">
                    <a:lumMod val="50000"/>
                  </a:schemeClr>
                </a:solidFill>
              </a:rPr>
              <a:t> </a:t>
            </a:r>
            <a:r>
              <a:rPr lang="en-US" sz="1200" b="0" baseline="0" dirty="0">
                <a:solidFill>
                  <a:schemeClr val="tx1">
                    <a:lumMod val="50000"/>
                  </a:schemeClr>
                </a:solidFill>
              </a:rPr>
              <a:t>currently once quiz has been submitted, there is no retake option. Phase 1: Quiz owner will be able to erase a user’s results thereby allowing the use to retake the quiz. This configuration caters mainly to specific, individual cases. </a:t>
            </a:r>
            <a:endParaRPr lang="en-US" sz="1200" b="0" dirty="0">
              <a:solidFill>
                <a:schemeClr val="tx1">
                  <a:lumMod val="50000"/>
                </a:schemeClr>
              </a:solidFill>
            </a:endParaRPr>
          </a:p>
          <a:p>
            <a:pPr marL="171450" marR="0"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dirty="0">
                <a:solidFill>
                  <a:schemeClr val="tx1">
                    <a:lumMod val="50000"/>
                  </a:schemeClr>
                </a:solidFill>
              </a:rPr>
              <a:t>REACH - Improve Caption Ordering &amp; Moderation Flows – Related</a:t>
            </a:r>
            <a:r>
              <a:rPr lang="en-US" sz="1200" baseline="0" dirty="0">
                <a:solidFill>
                  <a:schemeClr val="tx1">
                    <a:lumMod val="50000"/>
                  </a:schemeClr>
                </a:solidFill>
              </a:rPr>
              <a:t> primarily to</a:t>
            </a:r>
            <a:r>
              <a:rPr lang="en-US" sz="1200" b="0" i="0" kern="1200" dirty="0">
                <a:solidFill>
                  <a:schemeClr val="tx1"/>
                </a:solidFill>
                <a:effectLst/>
                <a:latin typeface="+mn-lt"/>
                <a:ea typeface="+mn-ea"/>
                <a:cs typeface="+mn-cs"/>
              </a:rPr>
              <a:t> billing.</a:t>
            </a:r>
            <a:r>
              <a:rPr lang="en-US" sz="1200" b="0" i="0" kern="1200" baseline="0" dirty="0">
                <a:solidFill>
                  <a:schemeClr val="tx1"/>
                </a:solidFill>
                <a:effectLst/>
                <a:latin typeface="+mn-lt"/>
                <a:ea typeface="+mn-ea"/>
                <a:cs typeface="+mn-cs"/>
              </a:rPr>
              <a:t> By t</a:t>
            </a:r>
            <a:r>
              <a:rPr lang="en-US" sz="1200" b="0" i="0" kern="1200" dirty="0">
                <a:solidFill>
                  <a:schemeClr val="tx1"/>
                </a:solidFill>
                <a:effectLst/>
                <a:latin typeface="+mn-lt"/>
                <a:ea typeface="+mn-ea"/>
                <a:cs typeface="+mn-cs"/>
              </a:rPr>
              <a:t>aking REACH in-house we will</a:t>
            </a:r>
            <a:r>
              <a:rPr lang="en-US" sz="1200" b="0" i="0" kern="1200" baseline="0" dirty="0">
                <a:solidFill>
                  <a:schemeClr val="tx1"/>
                </a:solidFill>
                <a:effectLst/>
                <a:latin typeface="+mn-lt"/>
                <a:ea typeface="+mn-ea"/>
                <a:cs typeface="+mn-cs"/>
              </a:rPr>
              <a:t> have the ability</a:t>
            </a:r>
            <a:r>
              <a:rPr lang="en-US" sz="1200" b="0" i="0" kern="1200" dirty="0">
                <a:solidFill>
                  <a:schemeClr val="tx1"/>
                </a:solidFill>
                <a:effectLst/>
                <a:latin typeface="+mn-lt"/>
                <a:ea typeface="+mn-ea"/>
                <a:cs typeface="+mn-cs"/>
              </a:rPr>
              <a:t> to measure things better, improve operational costs and workflows </a:t>
            </a:r>
            <a:endParaRPr lang="en-US" sz="120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Personalization </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Creating</a:t>
            </a:r>
            <a:r>
              <a:rPr lang="en-US" sz="1200" b="0" i="0" kern="1200" baseline="0" dirty="0">
                <a:solidFill>
                  <a:schemeClr val="tx1"/>
                </a:solidFill>
                <a:effectLst/>
                <a:latin typeface="+mn-lt"/>
                <a:ea typeface="+mn-ea"/>
                <a:cs typeface="+mn-cs"/>
              </a:rPr>
              <a:t> a more personalized and specific experience for </a:t>
            </a:r>
            <a:r>
              <a:rPr lang="en-US" sz="1200" b="0" i="0" kern="1200" dirty="0">
                <a:solidFill>
                  <a:schemeClr val="tx1"/>
                </a:solidFill>
                <a:effectLst/>
                <a:latin typeface="+mn-lt"/>
                <a:ea typeface="+mn-ea"/>
                <a:cs typeface="+mn-cs"/>
              </a:rPr>
              <a:t>end-user</a:t>
            </a:r>
            <a:r>
              <a:rPr lang="en-US" sz="1200" b="0" i="0" kern="1200" baseline="0" dirty="0">
                <a:solidFill>
                  <a:schemeClr val="tx1"/>
                </a:solidFill>
                <a:effectLst/>
                <a:latin typeface="+mn-lt"/>
                <a:ea typeface="+mn-ea"/>
                <a:cs typeface="+mn-cs"/>
              </a:rPr>
              <a:t>s. Next focus area: </a:t>
            </a:r>
            <a:r>
              <a:rPr lang="en-US" sz="1200" b="0" i="0" kern="1200" dirty="0">
                <a:solidFill>
                  <a:schemeClr val="tx1"/>
                </a:solidFill>
                <a:effectLst/>
                <a:latin typeface="+mn-lt"/>
                <a:ea typeface="+mn-ea"/>
                <a:cs typeface="+mn-cs"/>
              </a:rPr>
              <a:t>My playlists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lumMod val="50000"/>
                </a:schemeClr>
              </a:solidFill>
            </a:endParaRPr>
          </a:p>
          <a:p>
            <a:r>
              <a:rPr lang="en-US" b="1" dirty="0">
                <a:solidFill>
                  <a:schemeClr val="tx1">
                    <a:lumMod val="50000"/>
                  </a:schemeClr>
                </a:solidFill>
              </a:rPr>
              <a:t>H2 2018 and Beyond</a:t>
            </a:r>
          </a:p>
          <a:p>
            <a:pPr marL="171450" marR="0"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dirty="0">
                <a:solidFill>
                  <a:schemeClr val="tx1">
                    <a:lumMod val="50000"/>
                  </a:schemeClr>
                </a:solidFill>
              </a:rPr>
              <a:t>Video Editing Tools </a:t>
            </a:r>
            <a:r>
              <a:rPr lang="mr-IN" sz="1200" b="0" dirty="0">
                <a:solidFill>
                  <a:schemeClr val="tx1">
                    <a:lumMod val="50000"/>
                  </a:schemeClr>
                </a:solidFill>
              </a:rPr>
              <a:t>–</a:t>
            </a:r>
            <a:r>
              <a:rPr lang="en-US" sz="1200" b="0" dirty="0">
                <a:solidFill>
                  <a:schemeClr val="tx1">
                    <a:lumMod val="50000"/>
                  </a:schemeClr>
                </a:solidFill>
              </a:rPr>
              <a:t> We continue to explore additional</a:t>
            </a:r>
            <a:r>
              <a:rPr lang="en-US" sz="1200" b="0" baseline="0" dirty="0">
                <a:solidFill>
                  <a:schemeClr val="tx1">
                    <a:lumMod val="50000"/>
                  </a:schemeClr>
                </a:solidFill>
              </a:rPr>
              <a:t> </a:t>
            </a:r>
            <a:r>
              <a:rPr lang="en-US" sz="1200" b="0" dirty="0">
                <a:solidFill>
                  <a:schemeClr val="tx1">
                    <a:lumMod val="50000"/>
                  </a:schemeClr>
                </a:solidFill>
              </a:rPr>
              <a:t>improvements</a:t>
            </a:r>
            <a:r>
              <a:rPr lang="en-US" sz="1200" b="0" baseline="0" dirty="0">
                <a:solidFill>
                  <a:schemeClr val="tx1">
                    <a:lumMod val="50000"/>
                  </a:schemeClr>
                </a:solidFill>
              </a:rPr>
              <a:t> focusing on lite editing and overlays. Specific additional capabilities still TBD </a:t>
            </a:r>
            <a:endParaRPr lang="en-US" sz="1200" b="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Personalization </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Continued</a:t>
            </a:r>
            <a:r>
              <a:rPr lang="en-US" sz="1200" b="0" i="0" kern="1200" baseline="0" dirty="0">
                <a:solidFill>
                  <a:schemeClr val="tx1"/>
                </a:solidFill>
                <a:effectLst/>
                <a:latin typeface="+mn-lt"/>
                <a:ea typeface="+mn-ea"/>
                <a:cs typeface="+mn-cs"/>
              </a:rPr>
              <a:t> work on c</a:t>
            </a:r>
            <a:r>
              <a:rPr lang="en-US" sz="1200" b="0" i="0" kern="1200" dirty="0">
                <a:solidFill>
                  <a:schemeClr val="tx1"/>
                </a:solidFill>
                <a:effectLst/>
                <a:latin typeface="+mn-lt"/>
                <a:ea typeface="+mn-ea"/>
                <a:cs typeface="+mn-cs"/>
              </a:rPr>
              <a:t>reating</a:t>
            </a:r>
            <a:r>
              <a:rPr lang="en-US" sz="1200" b="0" i="0" kern="1200" baseline="0" dirty="0">
                <a:solidFill>
                  <a:schemeClr val="tx1"/>
                </a:solidFill>
                <a:effectLst/>
                <a:latin typeface="+mn-lt"/>
                <a:ea typeface="+mn-ea"/>
                <a:cs typeface="+mn-cs"/>
              </a:rPr>
              <a:t> a more personalized and specific experience for </a:t>
            </a:r>
            <a:r>
              <a:rPr lang="en-US" sz="1200" b="0" i="0" kern="1200" dirty="0">
                <a:solidFill>
                  <a:schemeClr val="tx1"/>
                </a:solidFill>
                <a:effectLst/>
                <a:latin typeface="+mn-lt"/>
                <a:ea typeface="+mn-ea"/>
                <a:cs typeface="+mn-cs"/>
              </a:rPr>
              <a:t>end-user</a:t>
            </a:r>
            <a:r>
              <a:rPr lang="en-US" sz="1200" b="0" i="0" kern="1200" baseline="0" dirty="0">
                <a:solidFill>
                  <a:schemeClr val="tx1"/>
                </a:solidFill>
                <a:effectLst/>
                <a:latin typeface="+mn-lt"/>
                <a:ea typeface="+mn-ea"/>
                <a:cs typeface="+mn-cs"/>
              </a:rPr>
              <a:t>s. Next; </a:t>
            </a:r>
            <a:r>
              <a:rPr lang="en-US" sz="1200" b="0" i="0" kern="1200" dirty="0">
                <a:solidFill>
                  <a:schemeClr val="tx1"/>
                </a:solidFill>
                <a:effectLst/>
                <a:latin typeface="+mn-lt"/>
                <a:ea typeface="+mn-ea"/>
                <a:cs typeface="+mn-cs"/>
              </a:rPr>
              <a:t>Watch later, My profile, My quiz, My favorites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IVQ  1.3</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multiple choice with multiple correct</a:t>
            </a:r>
            <a:r>
              <a:rPr lang="en-US" baseline="0" dirty="0"/>
              <a:t> answers,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Anonymous quiz use.</a:t>
            </a:r>
            <a:r>
              <a:rPr lang="en-US" sz="1200" b="0" i="0" kern="1200" baseline="0" dirty="0">
                <a:solidFill>
                  <a:schemeClr val="tx1"/>
                </a:solidFill>
                <a:effectLst/>
                <a:latin typeface="+mn-lt"/>
                <a:ea typeface="+mn-ea"/>
                <a:cs typeface="+mn-cs"/>
              </a:rPr>
              <a:t> Can be applied for either internal or external use cases. For example, a feedback form (survey) or to increase engagement of marketing content.</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Several question on same cue point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Expands current IVQ capabilities (Note: along with upcoming capability to support anonymous users, allows for creation of feedback forms/surveys)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REACH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Department</a:t>
            </a:r>
            <a:r>
              <a:rPr lang="en-US" sz="1200" b="0" i="0" kern="1200" baseline="0" dirty="0">
                <a:solidFill>
                  <a:schemeClr val="tx1"/>
                </a:solidFill>
                <a:effectLst/>
                <a:latin typeface="+mn-lt"/>
                <a:ea typeface="+mn-ea"/>
                <a:cs typeface="+mn-cs"/>
              </a:rPr>
              <a:t> level moderation &amp; reports – better moderation capabilities and improved reporting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Per Channel Look &amp; Feel Configuration – Ability to customize the look &amp; feel of each channel, including setting up specific player per channel. This is useful for branding channels per department / school / line of business / brand.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External KMS improvements –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333" dirty="0">
                <a:solidFill>
                  <a:schemeClr val="tx1">
                    <a:lumMod val="50000"/>
                  </a:schemeClr>
                </a:solidFill>
              </a:rPr>
              <a:t>Channel embedding (Related</a:t>
            </a:r>
            <a:r>
              <a:rPr lang="en-US" sz="1333" baseline="0" dirty="0">
                <a:solidFill>
                  <a:schemeClr val="tx1">
                    <a:lumMod val="50000"/>
                  </a:schemeClr>
                </a:solidFill>
              </a:rPr>
              <a:t> to </a:t>
            </a:r>
            <a:r>
              <a:rPr lang="en-US" sz="1333" dirty="0">
                <a:solidFill>
                  <a:schemeClr val="tx1">
                    <a:lumMod val="50000"/>
                  </a:schemeClr>
                </a:solidFill>
              </a:rPr>
              <a:t>marketing workflow optimization)</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333" dirty="0">
                <a:solidFill>
                  <a:schemeClr val="tx1">
                    <a:lumMod val="50000"/>
                  </a:schemeClr>
                </a:solidFill>
              </a:rPr>
              <a:t>Player in homepage option (Provides additional</a:t>
            </a:r>
            <a:r>
              <a:rPr lang="en-US" sz="1333" baseline="0" dirty="0">
                <a:solidFill>
                  <a:schemeClr val="tx1">
                    <a:lumMod val="50000"/>
                  </a:schemeClr>
                </a:solidFill>
              </a:rPr>
              <a:t> option on homepage. For example, CTA option within homepage, not just carousel) </a:t>
            </a:r>
            <a:endParaRPr lang="en-US" sz="1333"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333" dirty="0">
                <a:solidFill>
                  <a:schemeClr val="tx1">
                    <a:lumMod val="50000"/>
                  </a:schemeClr>
                </a:solidFill>
              </a:rPr>
              <a:t>Self &amp; Social Registration (i.e. make</a:t>
            </a:r>
            <a:r>
              <a:rPr lang="en-US" sz="1333" baseline="0" dirty="0">
                <a:solidFill>
                  <a:schemeClr val="tx1">
                    <a:lumMod val="50000"/>
                  </a:schemeClr>
                </a:solidFill>
              </a:rPr>
              <a:t> anonymous users known)</a:t>
            </a:r>
            <a:endParaRPr lang="en-US" sz="1333" dirty="0">
              <a:solidFill>
                <a:schemeClr val="tx1">
                  <a:lumMod val="50000"/>
                </a:schemeClr>
              </a:solidFill>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dirty="0">
              <a:solidFill>
                <a:schemeClr val="tx1">
                  <a:lumMod val="50000"/>
                </a:schemeClr>
              </a:solidFill>
            </a:endParaRPr>
          </a:p>
        </p:txBody>
      </p:sp>
      <p:sp>
        <p:nvSpPr>
          <p:cNvPr id="4" name="Slide Number Placeholder 3"/>
          <p:cNvSpPr>
            <a:spLocks noGrp="1"/>
          </p:cNvSpPr>
          <p:nvPr>
            <p:ph type="sldNum" sz="quarter" idx="10"/>
          </p:nvPr>
        </p:nvSpPr>
        <p:spPr/>
        <p:txBody>
          <a:bodyPr/>
          <a:lstStyle/>
          <a:p>
            <a:fld id="{43C50FED-E004-463C-B486-DE6EF111DAE2}" type="slidenum">
              <a:rPr lang="en-US" smtClean="0"/>
              <a:t>3</a:t>
            </a:fld>
            <a:endParaRPr lang="en-US"/>
          </a:p>
        </p:txBody>
      </p:sp>
    </p:spTree>
    <p:extLst>
      <p:ext uri="{BB962C8B-B14F-4D97-AF65-F5344CB8AC3E}">
        <p14:creationId xmlns:p14="http://schemas.microsoft.com/office/powerpoint/2010/main" val="1208369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lumMod val="50000"/>
                  </a:schemeClr>
                </a:solidFill>
              </a:rPr>
              <a:t>H1/2018</a:t>
            </a:r>
          </a:p>
          <a:p>
            <a:pPr marL="171450" indent="-171450">
              <a:buFont typeface="Arial" charset="0"/>
              <a:buChar char="•"/>
            </a:pPr>
            <a:r>
              <a:rPr lang="en-US" sz="1200" b="0" i="0" kern="1200" dirty="0">
                <a:solidFill>
                  <a:schemeClr val="tx1"/>
                </a:solidFill>
                <a:effectLst/>
                <a:latin typeface="+mn-lt"/>
                <a:ea typeface="+mn-ea"/>
                <a:cs typeface="+mn-cs"/>
              </a:rPr>
              <a:t>Accessibility Improvements </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a:t>
            </a:r>
            <a:r>
              <a:rPr lang="en-US" sz="1200" dirty="0">
                <a:solidFill>
                  <a:schemeClr val="tx1">
                    <a:lumMod val="50000"/>
                  </a:schemeClr>
                </a:solidFill>
              </a:rPr>
              <a:t>Finish up &amp; issue VPAT</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solidFill>
                  <a:schemeClr val="tx1">
                    <a:lumMod val="50000"/>
                  </a:schemeClr>
                </a:solidFill>
              </a:rPr>
              <a:t>MediaSpace</a:t>
            </a:r>
            <a:endParaRPr lang="en-US" sz="1200"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In-Video Quiz</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solidFill>
                  <a:schemeClr val="tx1">
                    <a:lumMod val="50000"/>
                  </a:schemeClr>
                </a:solidFill>
              </a:rPr>
              <a:t>CaptureSpace</a:t>
            </a:r>
            <a:endParaRPr lang="en-US" sz="1200"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Player</a:t>
            </a:r>
          </a:p>
          <a:p>
            <a:pPr marL="171450" indent="-171450">
              <a:buFont typeface="Arial" charset="0"/>
              <a:buChar char="•"/>
            </a:pPr>
            <a:r>
              <a:rPr lang="en-US" sz="1200" b="0" i="0" kern="1200" dirty="0">
                <a:solidFill>
                  <a:schemeClr val="tx1"/>
                </a:solidFill>
                <a:effectLst/>
                <a:latin typeface="+mn-lt"/>
                <a:ea typeface="+mn-ea"/>
                <a:cs typeface="+mn-cs"/>
              </a:rPr>
              <a:t>Video Editing Tools </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See notes from previous slide</a:t>
            </a:r>
          </a:p>
          <a:p>
            <a:pPr marL="628650" lvl="1" indent="-171450">
              <a:buFont typeface="Arial" charset="0"/>
              <a:buChar char="•"/>
            </a:pPr>
            <a:r>
              <a:rPr lang="en-US" sz="1200" b="0" i="0" kern="1200" baseline="0" dirty="0">
                <a:solidFill>
                  <a:schemeClr val="tx1"/>
                </a:solidFill>
                <a:effectLst/>
                <a:latin typeface="+mn-lt"/>
                <a:ea typeface="+mn-ea"/>
                <a:cs typeface="+mn-cs"/>
              </a:rPr>
              <a:t>Chop &amp; Splice</a:t>
            </a:r>
            <a:endParaRPr lang="en-US" sz="1200" b="0" i="0" kern="1200" dirty="0">
              <a:solidFill>
                <a:schemeClr val="tx1"/>
              </a:solidFill>
              <a:effectLst/>
              <a:latin typeface="+mn-lt"/>
              <a:ea typeface="+mn-ea"/>
              <a:cs typeface="+mn-cs"/>
            </a:endParaRPr>
          </a:p>
          <a:p>
            <a:pPr marL="171450" indent="-171450">
              <a:buFont typeface="Arial" charset="0"/>
              <a:buChar char="•"/>
            </a:pPr>
            <a:r>
              <a:rPr lang="en-US" sz="1200" b="0" i="0" kern="1200" dirty="0">
                <a:solidFill>
                  <a:schemeClr val="tx1"/>
                </a:solidFill>
                <a:effectLst/>
                <a:latin typeface="+mn-lt"/>
                <a:ea typeface="+mn-ea"/>
                <a:cs typeface="+mn-cs"/>
              </a:rPr>
              <a:t>Search Update</a:t>
            </a:r>
            <a:r>
              <a:rPr lang="en-US" sz="1200" b="0" i="0" kern="1200" baseline="0" dirty="0">
                <a:solidFill>
                  <a:schemeClr val="tx1"/>
                </a:solidFill>
                <a:effectLst/>
                <a:latin typeface="+mn-lt"/>
                <a:ea typeface="+mn-ea"/>
                <a:cs typeface="+mn-cs"/>
              </a:rPr>
              <a:t>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See notes from previous slide</a:t>
            </a:r>
            <a:endParaRPr lang="en-US" sz="1200" b="0" i="0" kern="1200" dirty="0">
              <a:solidFill>
                <a:schemeClr val="tx1"/>
              </a:solidFill>
              <a:effectLst/>
              <a:latin typeface="+mn-lt"/>
              <a:ea typeface="+mn-ea"/>
              <a:cs typeface="+mn-cs"/>
            </a:endParaRPr>
          </a:p>
          <a:p>
            <a:pPr marL="171450" indent="-171450">
              <a:buFont typeface="Arial" charset="0"/>
              <a:buChar char="•"/>
            </a:pPr>
            <a:r>
              <a:rPr lang="en-US" sz="1200" b="0" i="0" kern="1200" dirty="0">
                <a:solidFill>
                  <a:schemeClr val="tx1"/>
                </a:solidFill>
                <a:effectLst/>
                <a:latin typeface="+mn-lt"/>
                <a:ea typeface="+mn-ea"/>
                <a:cs typeface="+mn-cs"/>
              </a:rPr>
              <a:t>LMS </a:t>
            </a:r>
            <a:r>
              <a:rPr lang="mr-IN" sz="1200" b="0"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a:t>
            </a:r>
          </a:p>
          <a:p>
            <a:pPr marL="628650" lvl="1" indent="-171450">
              <a:buFont typeface="Arial" charset="0"/>
              <a:buChar char="•"/>
            </a:pPr>
            <a:r>
              <a:rPr lang="en-US" sz="1200" b="0" i="0" kern="1200" dirty="0">
                <a:solidFill>
                  <a:schemeClr val="tx1"/>
                </a:solidFill>
                <a:effectLst/>
                <a:latin typeface="+mn-lt"/>
                <a:ea typeface="+mn-ea"/>
                <a:cs typeface="+mn-cs"/>
              </a:rPr>
              <a:t>Note: Sakai 11</a:t>
            </a:r>
            <a:r>
              <a:rPr lang="en-US" sz="1200" b="0" i="0" kern="1200" baseline="0" dirty="0">
                <a:solidFill>
                  <a:schemeClr val="tx1"/>
                </a:solidFill>
                <a:effectLst/>
                <a:latin typeface="+mn-lt"/>
                <a:ea typeface="+mn-ea"/>
                <a:cs typeface="+mn-cs"/>
              </a:rPr>
              <a:t> (not Sakai 12) </a:t>
            </a:r>
            <a:r>
              <a:rPr lang="en-US" sz="1200" b="0" i="0" kern="1200" dirty="0">
                <a:solidFill>
                  <a:schemeClr val="tx1"/>
                </a:solidFill>
                <a:effectLst/>
                <a:latin typeface="+mn-lt"/>
                <a:ea typeface="+mn-ea"/>
                <a:cs typeface="+mn-cs"/>
              </a:rPr>
              <a:t>- grade book integration, responsive player</a:t>
            </a:r>
          </a:p>
          <a:p>
            <a:pPr marL="171450" indent="-171450">
              <a:buFont typeface="Arial" charset="0"/>
              <a:buChar char="•"/>
            </a:pPr>
            <a:r>
              <a:rPr lang="en-US" sz="1200" b="0" i="0" kern="1200" dirty="0">
                <a:solidFill>
                  <a:schemeClr val="tx1"/>
                </a:solidFill>
                <a:effectLst/>
                <a:latin typeface="+mn-lt"/>
                <a:ea typeface="+mn-ea"/>
                <a:cs typeface="+mn-cs"/>
              </a:rPr>
              <a:t>Rich text editor —Improvements to UX in two areas: </a:t>
            </a:r>
          </a:p>
          <a:p>
            <a:pPr marL="628650" lvl="1" indent="-171450">
              <a:buFont typeface="Arial" charset="0"/>
              <a:buChar char="•"/>
            </a:pPr>
            <a:r>
              <a:rPr lang="en-US" sz="1200" b="0" i="0" kern="1200" dirty="0">
                <a:solidFill>
                  <a:schemeClr val="tx1"/>
                </a:solidFill>
                <a:effectLst/>
                <a:latin typeface="+mn-lt"/>
                <a:ea typeface="+mn-ea"/>
                <a:cs typeface="+mn-cs"/>
              </a:rPr>
              <a:t>Abilit</a:t>
            </a:r>
            <a:r>
              <a:rPr lang="en-US" sz="1200" b="0" i="0" kern="1200" baseline="0" dirty="0">
                <a:solidFill>
                  <a:schemeClr val="tx1"/>
                </a:solidFill>
                <a:effectLst/>
                <a:latin typeface="+mn-lt"/>
                <a:ea typeface="+mn-ea"/>
                <a:cs typeface="+mn-cs"/>
              </a:rPr>
              <a:t>y to c</a:t>
            </a:r>
            <a:r>
              <a:rPr lang="en-US" sz="1200" b="0" i="0" kern="1200" dirty="0">
                <a:solidFill>
                  <a:schemeClr val="tx1"/>
                </a:solidFill>
                <a:effectLst/>
                <a:latin typeface="+mn-lt"/>
                <a:ea typeface="+mn-ea"/>
                <a:cs typeface="+mn-cs"/>
              </a:rPr>
              <a:t>reate content directly from BSE (Browse, Search, Embed) with less clicks and windows</a:t>
            </a:r>
          </a:p>
          <a:p>
            <a:pPr marL="628650" lvl="1" indent="-171450">
              <a:buFont typeface="Arial" charset="0"/>
              <a:buChar char="•"/>
            </a:pPr>
            <a:r>
              <a:rPr lang="en-US" sz="1200" b="0" i="0" kern="1200" dirty="0">
                <a:solidFill>
                  <a:schemeClr val="tx1"/>
                </a:solidFill>
                <a:effectLst/>
                <a:latin typeface="+mn-lt"/>
                <a:ea typeface="+mn-ea"/>
                <a:cs typeface="+mn-cs"/>
              </a:rPr>
              <a:t>More </a:t>
            </a:r>
            <a:r>
              <a:rPr lang="en-US" sz="1200" b="0" i="0" kern="1200" baseline="0" dirty="0">
                <a:solidFill>
                  <a:schemeClr val="tx1"/>
                </a:solidFill>
                <a:effectLst/>
                <a:latin typeface="+mn-lt"/>
                <a:ea typeface="+mn-ea"/>
                <a:cs typeface="+mn-cs"/>
              </a:rPr>
              <a:t>a</a:t>
            </a:r>
            <a:r>
              <a:rPr lang="en-US" sz="1200" b="0" i="0" kern="1200" dirty="0">
                <a:solidFill>
                  <a:schemeClr val="tx1"/>
                </a:solidFill>
                <a:effectLst/>
                <a:latin typeface="+mn-lt"/>
                <a:ea typeface="+mn-ea"/>
                <a:cs typeface="+mn-cs"/>
              </a:rPr>
              <a:t>dvanced options when choosing embed type</a:t>
            </a:r>
            <a:r>
              <a:rPr lang="en-US" sz="1200" b="0" i="0" kern="1200" baseline="0" dirty="0">
                <a:solidFill>
                  <a:schemeClr val="tx1"/>
                </a:solidFill>
                <a:effectLst/>
                <a:latin typeface="+mn-lt"/>
                <a:ea typeface="+mn-ea"/>
                <a:cs typeface="+mn-cs"/>
              </a:rPr>
              <a:t> e.g. </a:t>
            </a:r>
            <a:r>
              <a:rPr lang="en-US" sz="1200" b="0" i="0" kern="1200" dirty="0">
                <a:solidFill>
                  <a:schemeClr val="tx1"/>
                </a:solidFill>
                <a:effectLst/>
                <a:latin typeface="+mn-lt"/>
                <a:ea typeface="+mn-ea"/>
                <a:cs typeface="+mn-cs"/>
              </a:rPr>
              <a:t>player with transcripts, but only for entries that have transcripts or audio player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IVQ</a:t>
            </a:r>
            <a:r>
              <a:rPr lang="en-US" sz="1200" b="0" i="0" kern="1200" baseline="0" dirty="0">
                <a:solidFill>
                  <a:schemeClr val="tx1"/>
                </a:solidFill>
                <a:effectLst/>
                <a:latin typeface="+mn-lt"/>
                <a:ea typeface="+mn-ea"/>
                <a:cs typeface="+mn-cs"/>
              </a:rPr>
              <a:t> 1.2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See notes from previous slide</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dirty="0">
                <a:solidFill>
                  <a:schemeClr val="tx1">
                    <a:lumMod val="50000"/>
                  </a:schemeClr>
                </a:solidFill>
              </a:rPr>
              <a:t>More question types - </a:t>
            </a:r>
            <a:r>
              <a:rPr lang="en-US" b="0" baseline="0" dirty="0"/>
              <a:t>true/false, reflection point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baseline="0" dirty="0">
                <a:solidFill>
                  <a:schemeClr val="tx1">
                    <a:lumMod val="50000"/>
                  </a:schemeClr>
                </a:solidFill>
              </a:rPr>
              <a:t>Force progressive viewing </a:t>
            </a:r>
            <a:r>
              <a:rPr lang="mr-IN" sz="1200" b="0" baseline="0" dirty="0">
                <a:solidFill>
                  <a:schemeClr val="tx1">
                    <a:lumMod val="50000"/>
                  </a:schemeClr>
                </a:solidFill>
              </a:rPr>
              <a:t>–</a:t>
            </a:r>
            <a:r>
              <a:rPr lang="en-US" sz="1200" b="0" baseline="0" dirty="0">
                <a:solidFill>
                  <a:schemeClr val="tx1">
                    <a:lumMod val="50000"/>
                  </a:schemeClr>
                </a:solidFill>
              </a:rPr>
              <a:t> ability to prevent ‘seek forward’ and ensure viewers do not skip segments of the video (Note that ‘seek back’ is allowed)</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baseline="0" dirty="0">
                <a:solidFill>
                  <a:schemeClr val="tx1">
                    <a:lumMod val="50000"/>
                  </a:schemeClr>
                </a:solidFill>
              </a:rPr>
              <a:t>Retake Quiz </a:t>
            </a:r>
            <a:r>
              <a:rPr lang="mr-IN" sz="1200" b="0" baseline="0" dirty="0">
                <a:solidFill>
                  <a:schemeClr val="tx1">
                    <a:lumMod val="50000"/>
                  </a:schemeClr>
                </a:solidFill>
              </a:rPr>
              <a:t>–</a:t>
            </a:r>
            <a:r>
              <a:rPr lang="en-US" sz="1200" b="0" baseline="0" dirty="0">
                <a:solidFill>
                  <a:schemeClr val="tx1">
                    <a:lumMod val="50000"/>
                  </a:schemeClr>
                </a:solidFill>
              </a:rPr>
              <a:t> Phase 1 </a:t>
            </a:r>
            <a:r>
              <a:rPr lang="mr-IN" sz="1200" b="1" baseline="0" dirty="0">
                <a:solidFill>
                  <a:schemeClr val="tx1">
                    <a:lumMod val="50000"/>
                  </a:schemeClr>
                </a:solidFill>
              </a:rPr>
              <a:t>–</a:t>
            </a:r>
            <a:r>
              <a:rPr lang="en-US" sz="1200" b="1" baseline="0" dirty="0">
                <a:solidFill>
                  <a:schemeClr val="tx1">
                    <a:lumMod val="50000"/>
                  </a:schemeClr>
                </a:solidFill>
              </a:rPr>
              <a:t> </a:t>
            </a:r>
            <a:r>
              <a:rPr lang="en-US" sz="1200" b="0" baseline="0" dirty="0">
                <a:solidFill>
                  <a:schemeClr val="tx1">
                    <a:lumMod val="50000"/>
                  </a:schemeClr>
                </a:solidFill>
              </a:rPr>
              <a:t>Phase 1 will focus on providing quiz owners the ability to erase quiz results for individuals so that the they can retake the quiz. Note: this will be a manual process suitable for specific, individual cases </a:t>
            </a:r>
          </a:p>
          <a:p>
            <a:pPr marL="171450" marR="0" lvl="0"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aseline="0" dirty="0">
                <a:solidFill>
                  <a:schemeClr val="tx1">
                    <a:lumMod val="50000"/>
                  </a:schemeClr>
                </a:solidFill>
              </a:rPr>
              <a:t>Personalization </a:t>
            </a:r>
            <a:r>
              <a:rPr lang="mr-IN" sz="1200" baseline="0" dirty="0">
                <a:solidFill>
                  <a:schemeClr val="tx1">
                    <a:lumMod val="50000"/>
                  </a:schemeClr>
                </a:solidFill>
              </a:rPr>
              <a:t>–</a:t>
            </a:r>
            <a:r>
              <a:rPr lang="en-US" sz="1200" baseline="0" dirty="0">
                <a:solidFill>
                  <a:schemeClr val="tx1">
                    <a:lumMod val="50000"/>
                  </a:schemeClr>
                </a:solidFill>
              </a:rPr>
              <a:t> my quizzes</a:t>
            </a:r>
            <a:endParaRPr lang="en-US" sz="1200" dirty="0">
              <a:solidFill>
                <a:schemeClr val="tx1">
                  <a:lumMod val="50000"/>
                </a:schemeClr>
              </a:solidFill>
            </a:endParaRPr>
          </a:p>
          <a:p>
            <a:endParaRPr lang="en-US" b="1" dirty="0">
              <a:solidFill>
                <a:schemeClr val="tx1">
                  <a:lumMod val="50000"/>
                </a:schemeClr>
              </a:solidFill>
            </a:endParaRPr>
          </a:p>
          <a:p>
            <a:r>
              <a:rPr lang="en-US" b="1" dirty="0">
                <a:solidFill>
                  <a:schemeClr val="tx1">
                    <a:lumMod val="50000"/>
                  </a:schemeClr>
                </a:solidFill>
              </a:rPr>
              <a:t>H2/2018 and Beyond</a:t>
            </a:r>
          </a:p>
          <a:p>
            <a:pPr marL="171450" indent="-171450">
              <a:buFont typeface="Arial" charset="0"/>
              <a:buChar char="•"/>
            </a:pPr>
            <a:r>
              <a:rPr lang="en-US" sz="1200" b="0" i="0" kern="1200" dirty="0">
                <a:solidFill>
                  <a:schemeClr val="tx1"/>
                </a:solidFill>
                <a:effectLst/>
                <a:latin typeface="+mn-lt"/>
                <a:ea typeface="+mn-ea"/>
                <a:cs typeface="+mn-cs"/>
              </a:rPr>
              <a:t>LMS</a:t>
            </a:r>
          </a:p>
          <a:p>
            <a:pPr marL="628650" lvl="1" indent="-171450">
              <a:buFont typeface="Arial" charset="0"/>
              <a:buChar char="•"/>
            </a:pPr>
            <a:r>
              <a:rPr lang="en-US" sz="1200" b="0" i="0" kern="1200" dirty="0">
                <a:solidFill>
                  <a:schemeClr val="tx1"/>
                </a:solidFill>
                <a:effectLst/>
                <a:latin typeface="+mn-lt"/>
                <a:ea typeface="+mn-ea"/>
                <a:cs typeface="+mn-cs"/>
              </a:rPr>
              <a:t>Note: BB Ultra  — Working with BB to ensure all APIs</a:t>
            </a:r>
            <a:r>
              <a:rPr lang="en-US" sz="1200" b="0" i="0" kern="1200" baseline="0" dirty="0">
                <a:solidFill>
                  <a:schemeClr val="tx1"/>
                </a:solidFill>
                <a:effectLst/>
                <a:latin typeface="+mn-lt"/>
                <a:ea typeface="+mn-ea"/>
                <a:cs typeface="+mn-cs"/>
              </a:rPr>
              <a:t> are in place so we can </a:t>
            </a:r>
            <a:r>
              <a:rPr lang="en-US" sz="1200" b="0" i="0" kern="1200" dirty="0">
                <a:solidFill>
                  <a:schemeClr val="tx1"/>
                </a:solidFill>
                <a:effectLst/>
                <a:latin typeface="+mn-lt"/>
                <a:ea typeface="+mn-ea"/>
                <a:cs typeface="+mn-cs"/>
              </a:rPr>
              <a:t>move this integration forward</a:t>
            </a:r>
          </a:p>
          <a:p>
            <a:pPr marL="171450" indent="-171450">
              <a:buFont typeface="Arial" charset="0"/>
              <a:buChar char="•"/>
            </a:pPr>
            <a:r>
              <a:rPr lang="en-US" sz="1200" b="0" i="0" kern="1200" dirty="0">
                <a:solidFill>
                  <a:schemeClr val="tx1"/>
                </a:solidFill>
                <a:effectLst/>
                <a:latin typeface="+mn-lt"/>
                <a:ea typeface="+mn-ea"/>
                <a:cs typeface="+mn-cs"/>
              </a:rPr>
              <a:t>LMS - KMS - Interoperability -</a:t>
            </a:r>
            <a:r>
              <a:rPr lang="en-US" sz="1200" b="0" i="0" kern="1200" baseline="0" dirty="0">
                <a:solidFill>
                  <a:schemeClr val="tx1"/>
                </a:solidFill>
                <a:effectLst/>
                <a:latin typeface="+mn-lt"/>
                <a:ea typeface="+mn-ea"/>
                <a:cs typeface="+mn-cs"/>
              </a:rPr>
              <a:t> Better interoperability beyond MyMedia for </a:t>
            </a:r>
            <a:r>
              <a:rPr lang="en-US" sz="1200" b="0" i="0" kern="1200" dirty="0">
                <a:solidFill>
                  <a:schemeClr val="tx1"/>
                </a:solidFill>
                <a:effectLst/>
                <a:latin typeface="+mn-lt"/>
                <a:ea typeface="+mn-ea"/>
                <a:cs typeface="+mn-cs"/>
              </a:rPr>
              <a:t>customers using both.</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Looking at options such as: shared repository between the different applications, ability to see if video is in one application while in the other.</a:t>
            </a:r>
            <a:r>
              <a:rPr lang="en-US" sz="1200" b="0" i="0" kern="1200" baseline="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Personalization – </a:t>
            </a:r>
            <a:r>
              <a:rPr lang="en-US" sz="1200" b="0" i="0" kern="1200" dirty="0">
                <a:solidFill>
                  <a:schemeClr val="tx1"/>
                </a:solidFill>
                <a:effectLst/>
                <a:latin typeface="+mn-lt"/>
                <a:ea typeface="+mn-ea"/>
                <a:cs typeface="+mn-cs"/>
              </a:rPr>
              <a:t>Continued</a:t>
            </a:r>
            <a:r>
              <a:rPr lang="en-US" sz="1200" b="0" i="0" kern="1200" baseline="0" dirty="0">
                <a:solidFill>
                  <a:schemeClr val="tx1"/>
                </a:solidFill>
                <a:effectLst/>
                <a:latin typeface="+mn-lt"/>
                <a:ea typeface="+mn-ea"/>
                <a:cs typeface="+mn-cs"/>
              </a:rPr>
              <a:t> work on c</a:t>
            </a:r>
            <a:r>
              <a:rPr lang="en-US" sz="1200" b="0" i="0" kern="1200" dirty="0">
                <a:solidFill>
                  <a:schemeClr val="tx1"/>
                </a:solidFill>
                <a:effectLst/>
                <a:latin typeface="+mn-lt"/>
                <a:ea typeface="+mn-ea"/>
                <a:cs typeface="+mn-cs"/>
              </a:rPr>
              <a:t>reating</a:t>
            </a:r>
            <a:r>
              <a:rPr lang="en-US" sz="1200" b="0" i="0" kern="1200" baseline="0" dirty="0">
                <a:solidFill>
                  <a:schemeClr val="tx1"/>
                </a:solidFill>
                <a:effectLst/>
                <a:latin typeface="+mn-lt"/>
                <a:ea typeface="+mn-ea"/>
                <a:cs typeface="+mn-cs"/>
              </a:rPr>
              <a:t> a more personalized and specific experience for </a:t>
            </a:r>
            <a:r>
              <a:rPr lang="en-US" sz="1200" b="0" i="0" kern="1200" dirty="0">
                <a:solidFill>
                  <a:schemeClr val="tx1"/>
                </a:solidFill>
                <a:effectLst/>
                <a:latin typeface="+mn-lt"/>
                <a:ea typeface="+mn-ea"/>
                <a:cs typeface="+mn-cs"/>
              </a:rPr>
              <a:t>end-user</a:t>
            </a:r>
            <a:r>
              <a:rPr lang="en-US" sz="1200" b="0" i="0" kern="1200" baseline="0" dirty="0">
                <a:solidFill>
                  <a:schemeClr val="tx1"/>
                </a:solidFill>
                <a:effectLst/>
                <a:latin typeface="+mn-lt"/>
                <a:ea typeface="+mn-ea"/>
                <a:cs typeface="+mn-cs"/>
              </a:rPr>
              <a:t>s. Next: </a:t>
            </a:r>
            <a:r>
              <a:rPr lang="en-US" sz="1200" dirty="0">
                <a:solidFill>
                  <a:schemeClr val="tx1">
                    <a:lumMod val="50000"/>
                  </a:schemeClr>
                </a:solidFill>
              </a:rPr>
              <a:t>My Quizzes</a:t>
            </a:r>
            <a:endParaRPr lang="en-US" sz="1200" b="0" i="0" kern="1200" dirty="0">
              <a:solidFill>
                <a:schemeClr val="tx1"/>
              </a:solidFill>
              <a:effectLst/>
              <a:latin typeface="+mn-lt"/>
              <a:ea typeface="+mn-ea"/>
              <a:cs typeface="+mn-cs"/>
            </a:endParaRPr>
          </a:p>
          <a:p>
            <a:pPr marL="171450" indent="-171450">
              <a:buFont typeface="Arial" charset="0"/>
              <a:buChar char="•"/>
            </a:pPr>
            <a:r>
              <a:rPr lang="en-US" sz="1200" b="0" i="0" kern="1200" dirty="0">
                <a:solidFill>
                  <a:schemeClr val="tx1"/>
                </a:solidFill>
                <a:effectLst/>
                <a:latin typeface="+mn-lt"/>
                <a:ea typeface="+mn-ea"/>
                <a:cs typeface="+mn-cs"/>
              </a:rPr>
              <a:t>Publish plugin- </a:t>
            </a:r>
            <a:r>
              <a:rPr lang="en-US" sz="1200" b="0" i="0" kern="1200" dirty="0" err="1">
                <a:solidFill>
                  <a:schemeClr val="tx1"/>
                </a:solidFill>
                <a:effectLst/>
                <a:latin typeface="+mn-lt"/>
                <a:ea typeface="+mn-ea"/>
                <a:cs typeface="+mn-cs"/>
              </a:rPr>
              <a:t>Kaltura</a:t>
            </a:r>
            <a:r>
              <a:rPr lang="en-US" sz="1200" b="0" i="0" kern="1200" dirty="0">
                <a:solidFill>
                  <a:schemeClr val="tx1"/>
                </a:solidFill>
                <a:effectLst/>
                <a:latin typeface="+mn-lt"/>
                <a:ea typeface="+mn-ea"/>
                <a:cs typeface="+mn-cs"/>
              </a:rPr>
              <a:t> currently logs up to 200 courses i.e. 001-200. This pertains to the ability to publish to more than 200 courses from MyMedia and to the ability to view and publish to Course ID higher than 200.</a:t>
            </a:r>
          </a:p>
          <a:p>
            <a:pPr marL="171450" indent="-171450">
              <a:buClr>
                <a:schemeClr val="accent4"/>
              </a:buClr>
              <a:buFont typeface="Arial" charset="0"/>
              <a:buChar char="•"/>
            </a:pPr>
            <a:r>
              <a:rPr lang="en-US" sz="1200" dirty="0">
                <a:solidFill>
                  <a:schemeClr val="tx1">
                    <a:lumMod val="50000"/>
                  </a:schemeClr>
                </a:solidFill>
              </a:rPr>
              <a:t>Multiple shared repositories </a:t>
            </a:r>
            <a:r>
              <a:rPr lang="mr-IN" sz="1200" dirty="0">
                <a:solidFill>
                  <a:schemeClr val="tx1">
                    <a:lumMod val="50000"/>
                  </a:schemeClr>
                </a:solidFill>
              </a:rPr>
              <a:t>–</a:t>
            </a:r>
            <a:r>
              <a:rPr lang="en-US" sz="1200" dirty="0">
                <a:solidFill>
                  <a:schemeClr val="tx1">
                    <a:lumMod val="50000"/>
                  </a:schemeClr>
                </a:solidFill>
              </a:rPr>
              <a:t> shared</a:t>
            </a:r>
            <a:r>
              <a:rPr lang="en-US" sz="1200" baseline="0" dirty="0">
                <a:solidFill>
                  <a:schemeClr val="tx1">
                    <a:lumMod val="50000"/>
                  </a:schemeClr>
                </a:solidFill>
              </a:rPr>
              <a:t> repositories per departments. Might be depended on customer having KMS or might be possible only for specific LMS where department level information is available</a:t>
            </a:r>
            <a:endParaRPr lang="en-US" sz="1200" dirty="0">
              <a:solidFill>
                <a:schemeClr val="tx1">
                  <a:lumMod val="50000"/>
                </a:schemeClr>
              </a:solidFill>
            </a:endParaRPr>
          </a:p>
          <a:p>
            <a:pPr marL="171450" indent="-171450">
              <a:buClr>
                <a:schemeClr val="accent4"/>
              </a:buClr>
              <a:buFont typeface="Arial" charset="0"/>
              <a:buChar char="•"/>
            </a:pPr>
            <a:r>
              <a:rPr lang="en-US" sz="1200" dirty="0">
                <a:solidFill>
                  <a:schemeClr val="tx1">
                    <a:lumMod val="50000"/>
                  </a:schemeClr>
                </a:solidFill>
              </a:rPr>
              <a:t>Playlist Workflows </a:t>
            </a:r>
            <a:r>
              <a:rPr lang="mr-IN" sz="1200" dirty="0">
                <a:solidFill>
                  <a:schemeClr val="tx1">
                    <a:lumMod val="50000"/>
                  </a:schemeClr>
                </a:solidFill>
              </a:rPr>
              <a:t>–</a:t>
            </a:r>
            <a:r>
              <a:rPr lang="en-US" sz="1200" dirty="0">
                <a:solidFill>
                  <a:schemeClr val="tx1">
                    <a:lumMod val="50000"/>
                  </a:schemeClr>
                </a:solidFill>
              </a:rPr>
              <a:t>U</a:t>
            </a:r>
            <a:r>
              <a:rPr lang="en-US" sz="1200" baseline="0" dirty="0">
                <a:solidFill>
                  <a:schemeClr val="tx1">
                    <a:lumMod val="50000"/>
                  </a:schemeClr>
                </a:solidFill>
              </a:rPr>
              <a:t>se playlists in a more expansive way; Have the ability to manage your playlists inside the LMS and be able to embed using BSE</a:t>
            </a:r>
          </a:p>
          <a:p>
            <a:pPr marL="171450" marR="0" indent="-171450" algn="l" defTabSz="914400" rtl="0" eaLnBrk="1" fontAlgn="auto" latinLnBrk="0" hangingPunct="1">
              <a:lnSpc>
                <a:spcPct val="100000"/>
              </a:lnSpc>
              <a:spcBef>
                <a:spcPts val="0"/>
              </a:spcBef>
              <a:spcAft>
                <a:spcPts val="0"/>
              </a:spcAft>
              <a:buClr>
                <a:schemeClr val="accent4"/>
              </a:buClr>
              <a:buSzTx/>
              <a:buFont typeface="Arial" charset="0"/>
              <a:buChar char="•"/>
              <a:tabLst/>
              <a:defRPr/>
            </a:pPr>
            <a:r>
              <a:rPr lang="en-US" sz="1200" baseline="0" dirty="0">
                <a:solidFill>
                  <a:schemeClr val="tx1">
                    <a:lumMod val="50000"/>
                  </a:schemeClr>
                </a:solidFill>
              </a:rPr>
              <a:t>IVQ 1.3 </a:t>
            </a:r>
            <a:r>
              <a:rPr lang="mr-IN" sz="1200" baseline="0" dirty="0">
                <a:solidFill>
                  <a:schemeClr val="tx1">
                    <a:lumMod val="50000"/>
                  </a:schemeClr>
                </a:solidFill>
              </a:rPr>
              <a:t>–</a:t>
            </a:r>
            <a:endParaRPr lang="en-US" sz="1200" baseline="0" dirty="0">
              <a:solidFill>
                <a:schemeClr val="tx1">
                  <a:lumMod val="50000"/>
                </a:schemeClr>
              </a:solidFill>
            </a:endParaRPr>
          </a:p>
          <a:p>
            <a:pPr marL="628650" marR="0" lvl="1" indent="-171450" algn="l" defTabSz="914400" rtl="0" eaLnBrk="1" fontAlgn="auto" latinLnBrk="0" hangingPunct="1">
              <a:lnSpc>
                <a:spcPct val="100000"/>
              </a:lnSpc>
              <a:spcBef>
                <a:spcPts val="0"/>
              </a:spcBef>
              <a:spcAft>
                <a:spcPts val="0"/>
              </a:spcAft>
              <a:buClr>
                <a:schemeClr val="accent4"/>
              </a:buClr>
              <a:buSzTx/>
              <a:buFont typeface="Arial" charset="0"/>
              <a:buChar char="•"/>
              <a:tabLst/>
              <a:defRPr/>
            </a:pPr>
            <a:r>
              <a:rPr lang="en-US" baseline="0" dirty="0">
                <a:solidFill>
                  <a:schemeClr val="tx1">
                    <a:lumMod val="50000"/>
                  </a:schemeClr>
                </a:solidFill>
              </a:rPr>
              <a:t>M</a:t>
            </a:r>
            <a:r>
              <a:rPr lang="en-US" dirty="0"/>
              <a:t>ultiple choice with multiple correct</a:t>
            </a:r>
            <a:r>
              <a:rPr lang="en-US" baseline="0" dirty="0"/>
              <a:t> answers, </a:t>
            </a:r>
          </a:p>
          <a:p>
            <a:pPr marL="628650" marR="0" lvl="1" indent="-171450" algn="l" defTabSz="914400" rtl="0" eaLnBrk="1" fontAlgn="auto" latinLnBrk="0" hangingPunct="1">
              <a:lnSpc>
                <a:spcPct val="100000"/>
              </a:lnSpc>
              <a:spcBef>
                <a:spcPts val="0"/>
              </a:spcBef>
              <a:spcAft>
                <a:spcPts val="0"/>
              </a:spcAft>
              <a:buClr>
                <a:schemeClr val="accent4"/>
              </a:buClr>
              <a:buSzTx/>
              <a:buFont typeface="Arial" charset="0"/>
              <a:buChar char="•"/>
              <a:tabLst/>
              <a:defRPr/>
            </a:pPr>
            <a:r>
              <a:rPr lang="en-US" sz="1200" b="0" i="0" kern="1200" dirty="0">
                <a:solidFill>
                  <a:schemeClr val="tx1"/>
                </a:solidFill>
                <a:effectLst/>
                <a:latin typeface="+mn-lt"/>
                <a:ea typeface="+mn-ea"/>
                <a:cs typeface="+mn-cs"/>
              </a:rPr>
              <a:t>Anonymous quiz use.</a:t>
            </a:r>
            <a:r>
              <a:rPr lang="en-US" sz="1200" b="0" i="0" kern="1200" baseline="0" dirty="0">
                <a:solidFill>
                  <a:schemeClr val="tx1"/>
                </a:solidFill>
                <a:effectLst/>
                <a:latin typeface="+mn-lt"/>
                <a:ea typeface="+mn-ea"/>
                <a:cs typeface="+mn-cs"/>
              </a:rPr>
              <a:t> Can be applied for either internal or external use cases. For example, a feedback form or to increase engagement of marketing content.</a:t>
            </a:r>
          </a:p>
          <a:p>
            <a:pPr marL="628650" marR="0" lvl="1" indent="-171450" algn="l" defTabSz="914400" rtl="0" eaLnBrk="1" fontAlgn="auto" latinLnBrk="0" hangingPunct="1">
              <a:lnSpc>
                <a:spcPct val="100000"/>
              </a:lnSpc>
              <a:spcBef>
                <a:spcPts val="0"/>
              </a:spcBef>
              <a:spcAft>
                <a:spcPts val="0"/>
              </a:spcAft>
              <a:buClr>
                <a:schemeClr val="accent4"/>
              </a:buClr>
              <a:buSzTx/>
              <a:buFont typeface="Arial" charset="0"/>
              <a:buChar char="•"/>
              <a:tabLst/>
              <a:defRPr/>
            </a:pPr>
            <a:r>
              <a:rPr lang="en-US" sz="1200" b="0" i="0" kern="1200" baseline="0" dirty="0">
                <a:solidFill>
                  <a:schemeClr val="tx1"/>
                </a:solidFill>
                <a:effectLst/>
                <a:latin typeface="+mn-lt"/>
                <a:ea typeface="+mn-ea"/>
                <a:cs typeface="+mn-cs"/>
              </a:rPr>
              <a:t>Several question on cue point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Together with the above capability provides support for use cases that require feedback forms/surveys</a:t>
            </a:r>
          </a:p>
          <a:p>
            <a:pPr marL="171450" indent="-171450">
              <a:buClr>
                <a:schemeClr val="accent4"/>
              </a:buClr>
              <a:buFont typeface="Arial" charset="0"/>
              <a:buChar char="•"/>
            </a:pPr>
            <a:endParaRPr lang="en-US" sz="1200" dirty="0">
              <a:solidFill>
                <a:schemeClr val="tx1">
                  <a:lumMod val="50000"/>
                </a:schemeClr>
              </a:solidFill>
            </a:endParaRPr>
          </a:p>
          <a:p>
            <a:pPr marL="171450" indent="-171450">
              <a:buFont typeface="Arial" charset="0"/>
              <a:buChar cha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3C50FED-E004-463C-B486-DE6EF111DAE2}" type="slidenum">
              <a:rPr lang="en-US" smtClean="0"/>
              <a:t>4</a:t>
            </a:fld>
            <a:endParaRPr lang="en-US"/>
          </a:p>
        </p:txBody>
      </p:sp>
    </p:spTree>
    <p:extLst>
      <p:ext uri="{BB962C8B-B14F-4D97-AF65-F5344CB8AC3E}">
        <p14:creationId xmlns:p14="http://schemas.microsoft.com/office/powerpoint/2010/main" val="3036474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lumMod val="50000"/>
                  </a:schemeClr>
                </a:solidFill>
              </a:rPr>
              <a:t>H1/2018</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Live playback</a:t>
            </a:r>
            <a:r>
              <a:rPr lang="en-US" sz="1200" b="0" i="0" kern="1200" baseline="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dirty="0">
                <a:solidFill>
                  <a:schemeClr val="tx1">
                    <a:lumMod val="50000"/>
                  </a:schemeClr>
                </a:solidFill>
              </a:rPr>
              <a:t>Interactivity</a:t>
            </a:r>
            <a:r>
              <a:rPr lang="en-US" b="0" baseline="0" dirty="0">
                <a:solidFill>
                  <a:schemeClr val="tx1">
                    <a:lumMod val="50000"/>
                  </a:schemeClr>
                </a:solidFill>
              </a:rPr>
              <a:t> &amp; Engagement: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baseline="0" dirty="0">
                <a:solidFill>
                  <a:schemeClr val="tx1">
                    <a:lumMod val="50000"/>
                  </a:schemeClr>
                </a:solidFill>
              </a:rPr>
              <a:t>IVQ</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baseline="0" dirty="0">
                <a:solidFill>
                  <a:schemeClr val="tx1">
                    <a:lumMod val="50000"/>
                  </a:schemeClr>
                </a:solidFill>
              </a:rPr>
              <a:t>Slides &amp; chapters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baseline="0" dirty="0">
                <a:solidFill>
                  <a:schemeClr val="tx1">
                    <a:lumMod val="50000"/>
                  </a:schemeClr>
                </a:solidFill>
              </a:rPr>
              <a:t>Resume playback </a:t>
            </a:r>
            <a:r>
              <a:rPr lang="mr-IN" b="0" baseline="0" dirty="0">
                <a:solidFill>
                  <a:schemeClr val="tx1">
                    <a:lumMod val="50000"/>
                  </a:schemeClr>
                </a:solidFill>
              </a:rPr>
              <a:t>–</a:t>
            </a:r>
            <a:r>
              <a:rPr lang="en-US" b="0" baseline="0" dirty="0">
                <a:solidFill>
                  <a:schemeClr val="tx1">
                    <a:lumMod val="50000"/>
                  </a:schemeClr>
                </a:solidFill>
              </a:rPr>
              <a:t> extension of KMS feature</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baseline="0" dirty="0">
                <a:solidFill>
                  <a:schemeClr val="tx1">
                    <a:lumMod val="50000"/>
                  </a:schemeClr>
                </a:solidFill>
              </a:rPr>
              <a:t>My history </a:t>
            </a:r>
            <a:r>
              <a:rPr lang="mr-IN" b="0" baseline="0" dirty="0">
                <a:solidFill>
                  <a:schemeClr val="tx1">
                    <a:lumMod val="50000"/>
                  </a:schemeClr>
                </a:solidFill>
              </a:rPr>
              <a:t>–</a:t>
            </a:r>
            <a:r>
              <a:rPr lang="en-US" b="0" baseline="0" dirty="0">
                <a:solidFill>
                  <a:schemeClr val="tx1">
                    <a:lumMod val="50000"/>
                  </a:schemeClr>
                </a:solidFill>
              </a:rPr>
              <a:t> extension of KMS feature</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Localization support </a:t>
            </a:r>
            <a:endParaRPr lang="en-US" b="0" baseline="0" dirty="0">
              <a:solidFill>
                <a:schemeClr val="tx1">
                  <a:lumMod val="50000"/>
                </a:schemeClr>
              </a:solidFill>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Multi authentication</a:t>
            </a:r>
            <a:r>
              <a:rPr lang="en-US" sz="1200" b="0" i="0" kern="1200" baseline="0" dirty="0">
                <a:solidFill>
                  <a:schemeClr val="tx1"/>
                </a:solidFill>
                <a:effectLst/>
                <a:latin typeface="+mn-lt"/>
                <a:ea typeface="+mn-ea"/>
                <a:cs typeface="+mn-cs"/>
              </a:rPr>
              <a:t>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Use case: guest lecture that is not part of an institution’s directory</a:t>
            </a:r>
            <a:endParaRPr lang="en-US" b="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1" dirty="0">
              <a:solidFill>
                <a:schemeClr val="tx1">
                  <a:lumMod val="50000"/>
                </a:schemeClr>
              </a:solidFill>
            </a:endParaRPr>
          </a:p>
          <a:p>
            <a:r>
              <a:rPr lang="en-US" b="1" dirty="0">
                <a:solidFill>
                  <a:schemeClr val="tx1">
                    <a:lumMod val="50000"/>
                  </a:schemeClr>
                </a:solidFill>
              </a:rPr>
              <a:t>H2/2018 and Beyond</a:t>
            </a:r>
          </a:p>
          <a:p>
            <a:pPr marL="171450" indent="-171450">
              <a:buFont typeface="Arial" charset="0"/>
              <a:buChar char="•"/>
            </a:pPr>
            <a:r>
              <a:rPr lang="en-US" sz="1200" b="0" i="0" kern="1200" dirty="0">
                <a:solidFill>
                  <a:schemeClr val="tx1"/>
                </a:solidFill>
                <a:effectLst/>
                <a:latin typeface="+mn-lt"/>
                <a:ea typeface="+mn-ea"/>
                <a:cs typeface="+mn-cs"/>
              </a:rPr>
              <a:t>Interactivity,</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engagement</a:t>
            </a:r>
          </a:p>
          <a:p>
            <a:pPr marL="628650" lvl="1" indent="-171450">
              <a:buFont typeface="Arial" charset="0"/>
              <a:buChar char="•"/>
            </a:pPr>
            <a:r>
              <a:rPr lang="en-US" sz="1200" b="0" i="0" kern="1200" dirty="0">
                <a:solidFill>
                  <a:schemeClr val="tx1"/>
                </a:solidFill>
                <a:effectLst/>
                <a:latin typeface="+mn-lt"/>
                <a:ea typeface="+mn-ea"/>
                <a:cs typeface="+mn-cs"/>
              </a:rPr>
              <a:t>Q&amp;A</a:t>
            </a:r>
          </a:p>
          <a:p>
            <a:pPr marL="628650" lvl="1" indent="-171450">
              <a:buFont typeface="Arial" charset="0"/>
              <a:buChar char="•"/>
            </a:pPr>
            <a:r>
              <a:rPr lang="en-US" sz="1200" b="0" i="0" kern="1200" dirty="0">
                <a:solidFill>
                  <a:schemeClr val="tx1"/>
                </a:solidFill>
                <a:effectLst/>
                <a:latin typeface="+mn-lt"/>
                <a:ea typeface="+mn-ea"/>
                <a:cs typeface="+mn-cs"/>
              </a:rPr>
              <a:t>Polls</a:t>
            </a:r>
            <a:r>
              <a:rPr lang="en-US" sz="1200" b="0" i="0" kern="1200" baseline="0" dirty="0">
                <a:solidFill>
                  <a:schemeClr val="tx1"/>
                </a:solidFill>
                <a:effectLst/>
                <a:latin typeface="+mn-lt"/>
                <a:ea typeface="+mn-ea"/>
                <a:cs typeface="+mn-cs"/>
              </a:rPr>
              <a:t> </a:t>
            </a:r>
            <a:endParaRPr lang="en-US" b="1"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0" dirty="0">
                <a:solidFill>
                  <a:schemeClr val="tx1">
                    <a:lumMod val="50000"/>
                  </a:schemeClr>
                </a:solidFill>
              </a:rPr>
              <a:t>New Search </a:t>
            </a:r>
            <a:r>
              <a:rPr lang="mr-IN" b="0" dirty="0">
                <a:solidFill>
                  <a:schemeClr val="tx1">
                    <a:lumMod val="50000"/>
                  </a:schemeClr>
                </a:solidFill>
              </a:rPr>
              <a:t>–</a:t>
            </a:r>
            <a:r>
              <a:rPr lang="en-US" b="0" dirty="0">
                <a:solidFill>
                  <a:schemeClr val="tx1">
                    <a:lumMod val="50000"/>
                  </a:schemeClr>
                </a:solidFill>
              </a:rPr>
              <a:t> extension of KMS capabilities (partial,</a:t>
            </a:r>
            <a:r>
              <a:rPr lang="en-US" b="0" baseline="0" dirty="0">
                <a:solidFill>
                  <a:schemeClr val="tx1">
                    <a:lumMod val="50000"/>
                  </a:schemeClr>
                </a:solidFill>
              </a:rPr>
              <a:t> synonym etc.)</a:t>
            </a:r>
          </a:p>
          <a:p>
            <a:pPr marL="171450" indent="-171450">
              <a:buFont typeface="Arial" charset="0"/>
              <a:buChar char="•"/>
            </a:pPr>
            <a:r>
              <a:rPr lang="en-US" sz="1200" b="0" i="0" kern="1200" dirty="0">
                <a:solidFill>
                  <a:schemeClr val="tx1"/>
                </a:solidFill>
                <a:effectLst/>
                <a:latin typeface="+mn-lt"/>
                <a:ea typeface="+mn-ea"/>
                <a:cs typeface="+mn-cs"/>
              </a:rPr>
              <a:t>Accessibility </a:t>
            </a:r>
          </a:p>
          <a:p>
            <a:pPr marL="171450" indent="-171450">
              <a:buFont typeface="Arial" charset="0"/>
              <a:buChar char="•"/>
            </a:pPr>
            <a:r>
              <a:rPr lang="en-US" sz="1200" b="0" i="0" kern="1200" dirty="0">
                <a:solidFill>
                  <a:schemeClr val="tx1"/>
                </a:solidFill>
                <a:effectLst/>
                <a:latin typeface="+mn-lt"/>
                <a:ea typeface="+mn-ea"/>
                <a:cs typeface="+mn-cs"/>
              </a:rPr>
              <a:t>Watch</a:t>
            </a:r>
            <a:r>
              <a:rPr lang="en-US" sz="1200" b="0" i="0" kern="1200" baseline="0" dirty="0">
                <a:solidFill>
                  <a:schemeClr val="tx1"/>
                </a:solidFill>
                <a:effectLst/>
                <a:latin typeface="+mn-lt"/>
                <a:ea typeface="+mn-ea"/>
                <a:cs typeface="+mn-cs"/>
              </a:rPr>
              <a:t> later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extension of KMS features</a:t>
            </a:r>
          </a:p>
          <a:p>
            <a:pPr marL="171450" indent="-171450">
              <a:buFont typeface="Arial" charset="0"/>
              <a:buChar char="•"/>
            </a:pPr>
            <a:r>
              <a:rPr lang="en-US" sz="1200" b="0" i="0" kern="1200" dirty="0">
                <a:solidFill>
                  <a:schemeClr val="tx1"/>
                </a:solidFill>
                <a:effectLst/>
                <a:latin typeface="+mn-lt"/>
                <a:ea typeface="+mn-ea"/>
                <a:cs typeface="+mn-cs"/>
              </a:rPr>
              <a:t>Push</a:t>
            </a:r>
            <a:r>
              <a:rPr lang="en-US" sz="1200" b="0" i="0" kern="1200" baseline="0" dirty="0">
                <a:solidFill>
                  <a:schemeClr val="tx1"/>
                </a:solidFill>
                <a:effectLst/>
                <a:latin typeface="+mn-lt"/>
                <a:ea typeface="+mn-ea"/>
                <a:cs typeface="+mn-cs"/>
              </a:rPr>
              <a:t> notifications – Ability to stay connected and get notifications wherever you are </a:t>
            </a:r>
            <a:r>
              <a:rPr lang="en-US" sz="1200" b="0" i="0" kern="1200" dirty="0">
                <a:solidFill>
                  <a:schemeClr val="tx1"/>
                </a:solidFill>
                <a:effectLst/>
                <a:latin typeface="+mn-lt"/>
                <a:ea typeface="+mn-ea"/>
                <a:cs typeface="+mn-cs"/>
              </a:rPr>
              <a:t> </a:t>
            </a:r>
            <a:endParaRPr lang="en-US" dirty="0"/>
          </a:p>
          <a:p>
            <a:pPr marL="171450" indent="-171450">
              <a:buFont typeface="Arial" charset="0"/>
              <a:buChar char="•"/>
            </a:pPr>
            <a:r>
              <a:rPr lang="en-US" dirty="0"/>
              <a:t>Podcast workflows </a:t>
            </a:r>
            <a:r>
              <a:rPr lang="mr-IN" dirty="0"/>
              <a:t>–</a:t>
            </a:r>
            <a:r>
              <a:rPr lang="en-US" dirty="0"/>
              <a:t> Audio</a:t>
            </a:r>
            <a:r>
              <a:rPr lang="en-US" baseline="0" dirty="0"/>
              <a:t> playlist display, player that shows only audio, ability to download for offline listening </a:t>
            </a:r>
          </a:p>
          <a:p>
            <a:pPr marL="171450" indent="-171450">
              <a:buFont typeface="Arial" charset="0"/>
              <a:buChar char="•"/>
            </a:pPr>
            <a:endParaRPr lang="en-US" baseline="0" dirty="0"/>
          </a:p>
          <a:p>
            <a:pPr marL="171450" indent="-171450">
              <a:buFont typeface="Arial" charset="0"/>
              <a:buChar char="•"/>
            </a:pPr>
            <a:endParaRPr lang="en-US" baseline="0" dirty="0"/>
          </a:p>
          <a:p>
            <a:pPr marL="171450" indent="-171450">
              <a:buFont typeface="Arial"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A21BCFE2-AE01-0844-B646-F6943E633D3A}" type="slidenum">
              <a:rPr lang="en-US" smtClean="0"/>
              <a:t>5</a:t>
            </a:fld>
            <a:endParaRPr lang="en-US"/>
          </a:p>
        </p:txBody>
      </p:sp>
    </p:spTree>
    <p:extLst>
      <p:ext uri="{BB962C8B-B14F-4D97-AF65-F5344CB8AC3E}">
        <p14:creationId xmlns:p14="http://schemas.microsoft.com/office/powerpoint/2010/main" val="3701291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H1/2018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Classroom</a:t>
            </a:r>
            <a:r>
              <a:rPr lang="en-US" baseline="0" dirty="0"/>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Accessibility </a:t>
            </a:r>
            <a:r>
              <a:rPr lang="mr-IN" baseline="0" dirty="0"/>
              <a:t>–</a:t>
            </a:r>
            <a:r>
              <a:rPr lang="en-US" baseline="0" dirty="0"/>
              <a:t> see previous slides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Sorting/ filtering on monitoring dashboard </a:t>
            </a:r>
            <a:r>
              <a:rPr lang="mr-IN" baseline="0" dirty="0"/>
              <a:t>–</a:t>
            </a:r>
            <a:r>
              <a:rPr lang="en-US" baseline="0" dirty="0"/>
              <a:t> for easy management of multiple classroom captures happening simultaneously.  </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Smart</a:t>
            </a:r>
            <a:r>
              <a:rPr lang="en-US" baseline="0" dirty="0"/>
              <a:t> alerts </a:t>
            </a:r>
            <a:r>
              <a:rPr lang="mr-IN" baseline="0" dirty="0"/>
              <a:t>–</a:t>
            </a:r>
            <a:r>
              <a:rPr lang="en-US" baseline="0" dirty="0"/>
              <a:t> additional enhancements that focus on easier management of individual classroom captures</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Monitor audio input from dashboard </a:t>
            </a:r>
            <a:r>
              <a:rPr lang="mr-IN" dirty="0"/>
              <a:t>–</a:t>
            </a:r>
            <a:r>
              <a:rPr lang="en-US" dirty="0"/>
              <a:t> see comment above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H2/2018</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Classroom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Live broadcasts</a:t>
            </a:r>
            <a:r>
              <a:rPr lang="en-US" baseline="0" dirty="0"/>
              <a:t> of lectures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Usage reports </a:t>
            </a:r>
            <a:r>
              <a:rPr lang="mr-IN" baseline="0" dirty="0"/>
              <a:t>–</a:t>
            </a:r>
            <a:r>
              <a:rPr lang="en-US" baseline="0" dirty="0"/>
              <a:t> specific to LC content and based on </a:t>
            </a:r>
            <a:r>
              <a:rPr lang="en-US" baseline="0" dirty="0" err="1"/>
              <a:t>Kaltura’s</a:t>
            </a:r>
            <a:r>
              <a:rPr lang="en-US" baseline="0" dirty="0"/>
              <a:t> upcoming new analytics.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Publishing for ad hoc recordings </a:t>
            </a:r>
            <a:r>
              <a:rPr lang="mr-IN" baseline="0" dirty="0"/>
              <a:t>–</a:t>
            </a:r>
            <a:r>
              <a:rPr lang="en-US" baseline="0" dirty="0"/>
              <a:t> create similar workflow to the one for scheduled recording</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Enable control of the recording from the Crestron in the classroom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Improved scheduling – blackout dates, weekly/daily views, sorting/filtering.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Engagement tools </a:t>
            </a:r>
            <a:r>
              <a:rPr lang="mr-IN" sz="1200" dirty="0"/>
              <a:t>–</a:t>
            </a:r>
            <a:r>
              <a:rPr lang="en-US" sz="1200" dirty="0"/>
              <a:t> TBD </a:t>
            </a:r>
            <a:r>
              <a:rPr lang="en-US" sz="1200" baseline="0" dirty="0"/>
              <a:t>but currently considering things such as polls. </a:t>
            </a: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Personal Capture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New tools to create interactive content – Teleprompter, controlled views, annotation tools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t>CaptureSpace</a:t>
            </a:r>
            <a:r>
              <a:rPr lang="en-US" sz="1200" dirty="0"/>
              <a:t> as you know is an </a:t>
            </a:r>
            <a:r>
              <a:rPr lang="en-US" sz="1200" dirty="0" err="1"/>
              <a:t>OEMed</a:t>
            </a:r>
            <a:r>
              <a:rPr lang="en-US" sz="1200" dirty="0"/>
              <a:t> product. Since that is such a crucial capability we are taking it in house. </a:t>
            </a:r>
            <a:r>
              <a:rPr lang="en-US" sz="1200" dirty="0" err="1"/>
              <a:t>CaptureSpace</a:t>
            </a:r>
            <a:r>
              <a:rPr lang="en-US" sz="1200" dirty="0"/>
              <a:t> and </a:t>
            </a:r>
            <a:r>
              <a:rPr lang="en-US" sz="1200" dirty="0" err="1"/>
              <a:t>CaptureSpace</a:t>
            </a:r>
            <a:r>
              <a:rPr lang="en-US" sz="1200" dirty="0"/>
              <a:t> Lite will continue to be supported for a long time.</a:t>
            </a:r>
            <a:endParaRPr lang="en-US" dirty="0"/>
          </a:p>
        </p:txBody>
      </p:sp>
      <p:sp>
        <p:nvSpPr>
          <p:cNvPr id="4" name="Slide Number Placeholder 3"/>
          <p:cNvSpPr>
            <a:spLocks noGrp="1"/>
          </p:cNvSpPr>
          <p:nvPr>
            <p:ph type="sldNum" sz="quarter" idx="10"/>
          </p:nvPr>
        </p:nvSpPr>
        <p:spPr/>
        <p:txBody>
          <a:bodyPr/>
          <a:lstStyle/>
          <a:p>
            <a:fld id="{43C50FED-E004-463C-B486-DE6EF111DAE2}" type="slidenum">
              <a:rPr lang="en-US" smtClean="0"/>
              <a:t>6</a:t>
            </a:fld>
            <a:endParaRPr lang="en-US"/>
          </a:p>
        </p:txBody>
      </p:sp>
    </p:spTree>
    <p:extLst>
      <p:ext uri="{BB962C8B-B14F-4D97-AF65-F5344CB8AC3E}">
        <p14:creationId xmlns:p14="http://schemas.microsoft.com/office/powerpoint/2010/main" val="1380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3C50FED-E004-463C-B486-DE6EF111DAE2}" type="slidenum">
              <a:rPr lang="en-US" smtClean="0"/>
              <a:t>7</a:t>
            </a:fld>
            <a:endParaRPr lang="en-US"/>
          </a:p>
        </p:txBody>
      </p:sp>
    </p:spTree>
    <p:extLst>
      <p:ext uri="{BB962C8B-B14F-4D97-AF65-F5344CB8AC3E}">
        <p14:creationId xmlns:p14="http://schemas.microsoft.com/office/powerpoint/2010/main" val="2355420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8CF20-5ADF-4C55-A0F7-4EA6101108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4A7B53-07E0-49A7-BFD2-52B3C6430A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524440-7025-4FC8-91E2-D9FEF8E915B6}"/>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7BC4679E-17DD-4EF3-8FB1-9FCB08CFDA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B0500F-7E80-4788-9E3D-4FEDFBB0351B}"/>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2058398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A4A70-0666-4FB4-90D8-D4811823ED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EA0CB57-03B2-457E-844F-E631E34528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3190A7-C102-4C73-AAC2-D146B358EE0B}"/>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415F79B5-4808-4037-848E-20DEEEC0A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5342AE-BECB-4E58-9841-446F68F17FDD}"/>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1253497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E242B7-8316-4A53-8752-2708CA5AAB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2951B0A-DAD3-47F5-A6BB-D2638E2E309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DC0718-F0A6-4852-82A3-D67F7B4D79C6}"/>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149D040F-4D31-4C87-BA40-267D41671F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B35C80-01DA-48F5-9D26-96B64B792793}"/>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3763017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evider_5">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1" y="-27384"/>
            <a:ext cx="12203289" cy="6880579"/>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p:txBody>
          <a:bodyPr/>
          <a:lstStyle/>
          <a:p>
            <a:fld id="{9821009E-8754-4B5B-96AB-B814B881A2B3}" type="slidenum">
              <a:rPr lang="en-US" smtClean="0"/>
              <a:t>‹#›</a:t>
            </a:fld>
            <a:endParaRPr lang="en-US"/>
          </a:p>
        </p:txBody>
      </p:sp>
      <p:cxnSp>
        <p:nvCxnSpPr>
          <p:cNvPr id="7" name="Straight Connector 6"/>
          <p:cNvCxnSpPr/>
          <p:nvPr userDrawn="1"/>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ext uri="{BB962C8B-B14F-4D97-AF65-F5344CB8AC3E}">
        <p14:creationId xmlns:p14="http://schemas.microsoft.com/office/powerpoint/2010/main" val="2478997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List bullet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21240" y="2253509"/>
            <a:ext cx="9168341" cy="2523768"/>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2"/>
              </a:buClr>
              <a:buSzTx/>
              <a:buFont typeface="Arial" charset="0"/>
              <a:buChar char="•"/>
              <a:tabLst/>
              <a:defRPr sz="2400"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2"/>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1598700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List bullets_4">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5"/>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5"/>
              </a:buClr>
              <a:buSzPct val="85000"/>
              <a:defRPr sz="1733"/>
            </a:lvl2pPr>
            <a:lvl3pPr marL="1523962" indent="-304792">
              <a:lnSpc>
                <a:spcPct val="150000"/>
              </a:lnSpc>
              <a:buClr>
                <a:schemeClr val="accent5"/>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5"/>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3251594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List number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457189" marR="0" indent="-457189" algn="l" defTabSz="1219170" rtl="0" eaLnBrk="1" fontAlgn="auto" latinLnBrk="0" hangingPunct="1">
              <a:lnSpc>
                <a:spcPct val="150000"/>
              </a:lnSpc>
              <a:spcBef>
                <a:spcPts val="800"/>
              </a:spcBef>
              <a:spcAft>
                <a:spcPts val="0"/>
              </a:spcAft>
              <a:buClr>
                <a:schemeClr val="tx2"/>
              </a:buClr>
              <a:buSzTx/>
              <a:buFont typeface="+mj-lt"/>
              <a:buAutoNum type="arabicPeriod"/>
              <a:tabLst/>
              <a:defRPr sz="2000" b="0" i="0" baseline="0">
                <a:solidFill>
                  <a:srgbClr val="4D4D55"/>
                </a:solidFill>
                <a:latin typeface="Tahoma" charset="0"/>
                <a:ea typeface="Tahoma" charset="0"/>
                <a:cs typeface="Tahoma" charset="0"/>
              </a:defRPr>
            </a:lvl1pPr>
            <a:lvl2pPr marL="1066773" indent="-457189">
              <a:lnSpc>
                <a:spcPct val="150000"/>
              </a:lnSpc>
              <a:buClr>
                <a:schemeClr val="tx2"/>
              </a:buClr>
              <a:buSzPct val="85000"/>
              <a:buFont typeface="+mj-lt"/>
              <a:buAutoNum type="arabicPeriod"/>
              <a:defRPr sz="1733"/>
            </a:lvl2pPr>
            <a:lvl3pPr marL="1523962" indent="-304792">
              <a:lnSpc>
                <a:spcPct val="150000"/>
              </a:lnSpc>
              <a:buClr>
                <a:schemeClr val="tx2"/>
              </a:buClr>
              <a:buSzPct val="83000"/>
              <a:buFont typeface="+mj-lt"/>
              <a:buAutoNum type="arabicPeriod"/>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tx2"/>
                </a:solidFill>
              </a:defRPr>
            </a:lvl1pPr>
          </a:lstStyle>
          <a:p>
            <a:pPr lvl="0"/>
            <a:r>
              <a:rPr lang="en-US" dirty="0"/>
              <a:t>Title Goes Here</a:t>
            </a:r>
          </a:p>
        </p:txBody>
      </p: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2510501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91327" y="6232358"/>
            <a:ext cx="542099" cy="365125"/>
          </a:xfrm>
          <a:prstGeom prst="rect">
            <a:avLst/>
          </a:prstGeom>
        </p:spPr>
        <p:txBody>
          <a:bodyPr/>
          <a:lstStyle/>
          <a:p>
            <a:fld id="{0BABED4E-FB1B-44C7-B58A-608962EC46D8}" type="slidenum">
              <a:rPr lang="en-US" smtClean="0"/>
              <a:t>‹#›</a:t>
            </a:fld>
            <a:endParaRPr lang="en-US"/>
          </a:p>
        </p:txBody>
      </p:sp>
    </p:spTree>
    <p:extLst>
      <p:ext uri="{BB962C8B-B14F-4D97-AF65-F5344CB8AC3E}">
        <p14:creationId xmlns:p14="http://schemas.microsoft.com/office/powerpoint/2010/main" val="1066677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9178E-0D3A-4518-A954-C1336F0D9C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0F679D-F13F-4707-B6E2-BE567C1EFD8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2E86BF-035C-4BB7-B31C-B6D9DE021CDB}"/>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2C2AAE38-B7D2-4C57-AED0-DDB35E114A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470A76-8269-4ACD-AFC1-09FB37C6AC85}"/>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246013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99489-7F59-47B7-A2D9-370E71AE77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229AFE3-15A8-468E-9996-17A63140E3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D915F34-9178-4646-A133-D19B5A125C2A}"/>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BA43BEA7-08F3-40E1-AFB6-72657D840A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8035FF-96D5-42AE-B889-B645E01CEC4B}"/>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1189581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5B3BB-CE25-4CF5-A619-9057118C90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A8DC54-8014-4E6A-9113-C4C9961EC56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19E1B8A-F2C5-48CB-B6B4-81B047C7B61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99FC9E-0CB9-4D41-8E32-ED7D6D82496A}"/>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6" name="Footer Placeholder 5">
            <a:extLst>
              <a:ext uri="{FF2B5EF4-FFF2-40B4-BE49-F238E27FC236}">
                <a16:creationId xmlns:a16="http://schemas.microsoft.com/office/drawing/2014/main" id="{FC81523D-1C0B-4296-9E5B-04561DD1BA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5743F3-DE58-4D3A-B9EA-58785F31F1B6}"/>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3900462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7C28A-AC2E-4BFE-8532-DD919B86DBA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9D6555-17A1-431F-B442-8A0D23B2D1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4FE8BF-32B7-4248-9B09-FBD4E876C95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993490-672C-4C7A-ABAC-186F1DBF89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61083D4-0204-4CFC-A90A-21F74C409D8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7E4E6A-EE23-485F-A7BB-80FB5A991408}"/>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8" name="Footer Placeholder 7">
            <a:extLst>
              <a:ext uri="{FF2B5EF4-FFF2-40B4-BE49-F238E27FC236}">
                <a16:creationId xmlns:a16="http://schemas.microsoft.com/office/drawing/2014/main" id="{F3B02EAE-289B-4682-A872-B2AF03137F0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7B753C-57A7-4274-8B81-F0B296E40FC2}"/>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1717248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E3352-4391-4A44-A939-60451CB917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4CAA19-7806-49E6-8F7F-51BA71C1A40B}"/>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4" name="Footer Placeholder 3">
            <a:extLst>
              <a:ext uri="{FF2B5EF4-FFF2-40B4-BE49-F238E27FC236}">
                <a16:creationId xmlns:a16="http://schemas.microsoft.com/office/drawing/2014/main" id="{F6898350-E4AA-4C5E-BDE3-0FAB798F44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91CA44C-8A18-4664-A2C8-3F91CA8A7363}"/>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2497610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890168-3067-4BED-8F3D-5BFF68B6F256}"/>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3" name="Footer Placeholder 2">
            <a:extLst>
              <a:ext uri="{FF2B5EF4-FFF2-40B4-BE49-F238E27FC236}">
                <a16:creationId xmlns:a16="http://schemas.microsoft.com/office/drawing/2014/main" id="{EC09C298-CF96-4950-BF3D-1DBD8DE60D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91D797A-A142-4EC3-A05A-1817F4EC02D6}"/>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2614609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21FB5-5F52-4494-9969-F4DF2F75B0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527F9E-734F-4A76-B438-2DFCF82DA2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F6EA43-1736-4044-81B1-3BF471980B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57C924E-9BDE-44EF-ABF4-DC0CB3394CBD}"/>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6" name="Footer Placeholder 5">
            <a:extLst>
              <a:ext uri="{FF2B5EF4-FFF2-40B4-BE49-F238E27FC236}">
                <a16:creationId xmlns:a16="http://schemas.microsoft.com/office/drawing/2014/main" id="{AFC7CFD2-0508-47CD-973B-0AB953E3BD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4497E1-A30E-47AA-AA93-E9C5A3B123A5}"/>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159827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6BE3-C683-4DF2-9567-707AC798AC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7BB783-F307-4157-8F5F-5FCEAC41C2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3129C6-6F59-429E-9A11-85A652C597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0827F4C-961C-426F-B2C3-D2B9ACB87B3F}"/>
              </a:ext>
            </a:extLst>
          </p:cNvPr>
          <p:cNvSpPr>
            <a:spLocks noGrp="1"/>
          </p:cNvSpPr>
          <p:nvPr>
            <p:ph type="dt" sz="half" idx="10"/>
          </p:nvPr>
        </p:nvSpPr>
        <p:spPr/>
        <p:txBody>
          <a:bodyPr/>
          <a:lstStyle/>
          <a:p>
            <a:fld id="{CBA2F3AE-A8BA-4CAE-A19C-C2A38D8F50AF}" type="datetimeFigureOut">
              <a:rPr lang="en-US" smtClean="0"/>
              <a:t>4/26/2018</a:t>
            </a:fld>
            <a:endParaRPr lang="en-US"/>
          </a:p>
        </p:txBody>
      </p:sp>
      <p:sp>
        <p:nvSpPr>
          <p:cNvPr id="6" name="Footer Placeholder 5">
            <a:extLst>
              <a:ext uri="{FF2B5EF4-FFF2-40B4-BE49-F238E27FC236}">
                <a16:creationId xmlns:a16="http://schemas.microsoft.com/office/drawing/2014/main" id="{440C651A-0383-4128-9EC4-90691039DE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BE653-64FB-42BF-A910-074343AF5181}"/>
              </a:ext>
            </a:extLst>
          </p:cNvPr>
          <p:cNvSpPr>
            <a:spLocks noGrp="1"/>
          </p:cNvSpPr>
          <p:nvPr>
            <p:ph type="sldNum" sz="quarter" idx="12"/>
          </p:nvPr>
        </p:nvSpPr>
        <p:spPr/>
        <p:txBody>
          <a:bodyPr/>
          <a:lstStyle/>
          <a:p>
            <a:fld id="{5291551B-1009-4E6C-A20F-664600AF7771}" type="slidenum">
              <a:rPr lang="en-US" smtClean="0"/>
              <a:t>‹#›</a:t>
            </a:fld>
            <a:endParaRPr lang="en-US"/>
          </a:p>
        </p:txBody>
      </p:sp>
    </p:spTree>
    <p:extLst>
      <p:ext uri="{BB962C8B-B14F-4D97-AF65-F5344CB8AC3E}">
        <p14:creationId xmlns:p14="http://schemas.microsoft.com/office/powerpoint/2010/main" val="309988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2D4CF7-BC72-4C4B-84D2-09EC4C26D5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1BE72C-4441-40B2-804B-DFEDD752D6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656862-8F32-4015-9B5E-5A3F275C73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A2F3AE-A8BA-4CAE-A19C-C2A38D8F50AF}" type="datetimeFigureOut">
              <a:rPr lang="en-US" smtClean="0"/>
              <a:t>4/26/2018</a:t>
            </a:fld>
            <a:endParaRPr lang="en-US"/>
          </a:p>
        </p:txBody>
      </p:sp>
      <p:sp>
        <p:nvSpPr>
          <p:cNvPr id="5" name="Footer Placeholder 4">
            <a:extLst>
              <a:ext uri="{FF2B5EF4-FFF2-40B4-BE49-F238E27FC236}">
                <a16:creationId xmlns:a16="http://schemas.microsoft.com/office/drawing/2014/main" id="{FA7503B2-2C10-4A9F-8CA8-E8BCFB4CE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E6EB33-2498-4609-827B-D0D729E90A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91551B-1009-4E6C-A20F-664600AF7771}" type="slidenum">
              <a:rPr lang="en-US" smtClean="0"/>
              <a:t>‹#›</a:t>
            </a:fld>
            <a:endParaRPr lang="en-US"/>
          </a:p>
        </p:txBody>
      </p:sp>
    </p:spTree>
    <p:extLst>
      <p:ext uri="{BB962C8B-B14F-4D97-AF65-F5344CB8AC3E}">
        <p14:creationId xmlns:p14="http://schemas.microsoft.com/office/powerpoint/2010/main" val="459546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21009E-8754-4B5B-96AB-B814B881A2B3}" type="slidenum">
              <a:rPr lang="en-US" smtClean="0"/>
              <a:t>1</a:t>
            </a:fld>
            <a:endParaRPr lang="en-US"/>
          </a:p>
        </p:txBody>
      </p:sp>
      <p:sp>
        <p:nvSpPr>
          <p:cNvPr id="3" name="Text Placeholder 2"/>
          <p:cNvSpPr>
            <a:spLocks noGrp="1"/>
          </p:cNvSpPr>
          <p:nvPr>
            <p:ph type="body" sz="quarter" idx="13"/>
          </p:nvPr>
        </p:nvSpPr>
        <p:spPr/>
        <p:txBody>
          <a:bodyPr/>
          <a:lstStyle/>
          <a:p>
            <a:r>
              <a:rPr lang="en-US" dirty="0"/>
              <a:t>2018 Roadmap</a:t>
            </a:r>
          </a:p>
        </p:txBody>
      </p:sp>
      <p:pic>
        <p:nvPicPr>
          <p:cNvPr id="7" name="Picture Placeholder 5"/>
          <p:cNvPicPr>
            <a:picLocks noGrp="1" noChangeAspect="1"/>
          </p:cNvPicPr>
          <p:nvPr>
            <p:ph type="pic" sz="quarter" idx="4294967295"/>
          </p:nvPr>
        </p:nvPicPr>
        <p:blipFill rotWithShape="1">
          <a:blip r:embed="rId2" cstate="print">
            <a:extLst>
              <a:ext uri="{28A0092B-C50C-407E-A947-70E740481C1C}">
                <a14:useLocalDpi xmlns:a14="http://schemas.microsoft.com/office/drawing/2010/main" val="0"/>
              </a:ext>
            </a:extLst>
          </a:blip>
          <a:srcRect l="-2870" r="-2870"/>
          <a:stretch/>
        </p:blipFill>
        <p:spPr>
          <a:xfrm>
            <a:off x="7170377" y="1662467"/>
            <a:ext cx="3909164" cy="3696933"/>
          </a:xfrm>
          <a:prstGeom prst="rect">
            <a:avLst/>
          </a:prstGeom>
        </p:spPr>
      </p:pic>
      <p:sp>
        <p:nvSpPr>
          <p:cNvPr id="8" name="Subtitle 2">
            <a:extLst>
              <a:ext uri="{FF2B5EF4-FFF2-40B4-BE49-F238E27FC236}">
                <a16:creationId xmlns:a16="http://schemas.microsoft.com/office/drawing/2014/main" id="{1D82FC11-DFCE-4BD7-B7C1-94E8D2CB4477}"/>
              </a:ext>
            </a:extLst>
          </p:cNvPr>
          <p:cNvSpPr txBox="1">
            <a:spLocks/>
          </p:cNvSpPr>
          <p:nvPr/>
        </p:nvSpPr>
        <p:spPr>
          <a:xfrm>
            <a:off x="462376" y="6170533"/>
            <a:ext cx="5148715" cy="426950"/>
          </a:xfrm>
          <a:prstGeom prst="rect">
            <a:avLst/>
          </a:prstGeom>
        </p:spPr>
        <p:txBody>
          <a:bodyPr vert="horz" lIns="216000" tIns="45720" rIns="91440" bIns="45720" rtlCol="0">
            <a:noAutofit/>
          </a:bodyPr>
          <a:lstStyle>
            <a:lvl1pPr marL="0" indent="0" algn="l" defTabSz="1219170" rtl="0" eaLnBrk="1" latinLnBrk="0" hangingPunct="1">
              <a:lnSpc>
                <a:spcPct val="100000"/>
              </a:lnSpc>
              <a:spcBef>
                <a:spcPts val="800"/>
              </a:spcBef>
              <a:buClr>
                <a:schemeClr val="accent4"/>
              </a:buClr>
              <a:buFont typeface="Arial" panose="020B0604020202020204" pitchFamily="34" charset="0"/>
              <a:buNone/>
              <a:defRPr sz="2400" kern="1200">
                <a:solidFill>
                  <a:schemeClr val="tx1"/>
                </a:solidFill>
                <a:latin typeface="Verdana" panose="020B0604030504040204" pitchFamily="34" charset="0"/>
                <a:ea typeface="+mn-ea"/>
                <a:cs typeface="+mn-cs"/>
              </a:defRPr>
            </a:lvl1pPr>
            <a:lvl2pPr marL="609585" indent="0" algn="ctr" defTabSz="1219170" rtl="0" eaLnBrk="1" latinLnBrk="0" hangingPunct="1">
              <a:lnSpc>
                <a:spcPct val="100000"/>
              </a:lnSpc>
              <a:spcBef>
                <a:spcPts val="800"/>
              </a:spcBef>
              <a:buClr>
                <a:schemeClr val="accent4"/>
              </a:buClr>
              <a:buSzPct val="85000"/>
              <a:buFont typeface="Courier New" panose="02070309020205020404" pitchFamily="49" charset="0"/>
              <a:buNone/>
              <a:defRPr sz="2133" kern="1200">
                <a:solidFill>
                  <a:schemeClr val="tx1">
                    <a:tint val="75000"/>
                  </a:schemeClr>
                </a:solidFill>
                <a:latin typeface="+mn-lt"/>
                <a:ea typeface="+mn-ea"/>
                <a:cs typeface="+mn-cs"/>
              </a:defRPr>
            </a:lvl2pPr>
            <a:lvl3pPr marL="1219170" indent="0" algn="ctr" defTabSz="1219170" rtl="0" eaLnBrk="1" latinLnBrk="0" hangingPunct="1">
              <a:lnSpc>
                <a:spcPct val="100000"/>
              </a:lnSpc>
              <a:spcBef>
                <a:spcPts val="800"/>
              </a:spcBef>
              <a:buClr>
                <a:schemeClr val="accent4"/>
              </a:buClr>
              <a:buFont typeface="Source Sans Pro Light" panose="020B0403030403020204" pitchFamily="34" charset="0"/>
              <a:buNone/>
              <a:defRPr sz="1867" kern="1200">
                <a:solidFill>
                  <a:schemeClr val="tx1">
                    <a:tint val="75000"/>
                  </a:schemeClr>
                </a:solidFill>
                <a:latin typeface="+mn-lt"/>
                <a:ea typeface="+mn-ea"/>
                <a:cs typeface="+mn-cs"/>
              </a:defRPr>
            </a:lvl3pPr>
            <a:lvl4pPr marL="1828754" indent="0" algn="ctr" defTabSz="1219170" rtl="0" eaLnBrk="1" latinLnBrk="0" hangingPunct="1">
              <a:lnSpc>
                <a:spcPct val="100000"/>
              </a:lnSpc>
              <a:spcBef>
                <a:spcPts val="800"/>
              </a:spcBef>
              <a:buClr>
                <a:schemeClr val="accent4"/>
              </a:buClr>
              <a:buFont typeface="Source Sans Pro Light" panose="020B0403030403020204" pitchFamily="34" charset="0"/>
              <a:buNone/>
              <a:defRPr sz="1600" kern="1200">
                <a:solidFill>
                  <a:schemeClr val="tx1">
                    <a:tint val="75000"/>
                  </a:schemeClr>
                </a:solidFill>
                <a:latin typeface="+mn-lt"/>
                <a:ea typeface="+mn-ea"/>
                <a:cs typeface="+mn-cs"/>
              </a:defRPr>
            </a:lvl4pPr>
            <a:lvl5pPr marL="2438339" indent="0" algn="ctr" defTabSz="1219170" rtl="0" eaLnBrk="1" latinLnBrk="0" hangingPunct="1">
              <a:lnSpc>
                <a:spcPct val="100000"/>
              </a:lnSpc>
              <a:spcBef>
                <a:spcPts val="800"/>
              </a:spcBef>
              <a:buClr>
                <a:schemeClr val="accent4"/>
              </a:buClr>
              <a:buFont typeface="Source Sans Pro Light" panose="020B0403030403020204" pitchFamily="34" charset="0"/>
              <a:buNone/>
              <a:defRPr sz="1467" kern="1200">
                <a:solidFill>
                  <a:schemeClr val="tx1">
                    <a:tint val="75000"/>
                  </a:schemeClr>
                </a:solidFill>
                <a:latin typeface="+mn-lt"/>
                <a:ea typeface="+mn-ea"/>
                <a:cs typeface="+mn-cs"/>
              </a:defRPr>
            </a:lvl5pPr>
            <a:lvl6pPr marL="3047924"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9pPr>
          </a:lstStyle>
          <a:p>
            <a:r>
              <a:rPr lang="en-US" sz="2000" b="1" i="1" dirty="0">
                <a:solidFill>
                  <a:srgbClr val="FF0000"/>
                </a:solidFill>
                <a:latin typeface="Verdana" charset="0"/>
                <a:ea typeface="Verdana" charset="0"/>
                <a:cs typeface="Verdana" charset="0"/>
              </a:rPr>
              <a:t>Confidential</a:t>
            </a:r>
          </a:p>
          <a:p>
            <a:endParaRPr lang="en-US" sz="2800" b="1" i="1" dirty="0">
              <a:solidFill>
                <a:srgbClr val="FF0000"/>
              </a:solidFill>
              <a:latin typeface="Verdana" charset="0"/>
              <a:ea typeface="Verdana" charset="0"/>
              <a:cs typeface="Verdana" charset="0"/>
            </a:endParaRPr>
          </a:p>
        </p:txBody>
      </p:sp>
    </p:spTree>
    <p:extLst>
      <p:ext uri="{BB962C8B-B14F-4D97-AF65-F5344CB8AC3E}">
        <p14:creationId xmlns:p14="http://schemas.microsoft.com/office/powerpoint/2010/main" val="296644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03986" y="2389038"/>
            <a:ext cx="4624912"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quarter" idx="13"/>
          </p:nvPr>
        </p:nvSpPr>
        <p:spPr>
          <a:xfrm>
            <a:off x="1807202" y="646807"/>
            <a:ext cx="6190050" cy="307777"/>
          </a:xfrm>
        </p:spPr>
        <p:txBody>
          <a:bodyPr/>
          <a:lstStyle/>
          <a:p>
            <a:r>
              <a:rPr lang="en-US" sz="2000" dirty="0"/>
              <a:t>PLATFORM, KMC &amp; PLAYER</a:t>
            </a:r>
          </a:p>
        </p:txBody>
      </p:sp>
      <p:cxnSp>
        <p:nvCxnSpPr>
          <p:cNvPr id="6" name="Straight Arrow Connector 5"/>
          <p:cNvCxnSpPr>
            <a:stCxn id="7" idx="2"/>
          </p:cNvCxnSpPr>
          <p:nvPr/>
        </p:nvCxnSpPr>
        <p:spPr>
          <a:xfrm flipV="1">
            <a:off x="703986" y="1726851"/>
            <a:ext cx="10386801" cy="11995"/>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41" y="176645"/>
            <a:ext cx="1346280" cy="1339582"/>
          </a:xfrm>
          <a:prstGeom prst="rect">
            <a:avLst/>
          </a:prstGeom>
        </p:spPr>
      </p:pic>
      <p:cxnSp>
        <p:nvCxnSpPr>
          <p:cNvPr id="16" name="Straight Connector 15"/>
          <p:cNvCxnSpPr/>
          <p:nvPr/>
        </p:nvCxnSpPr>
        <p:spPr>
          <a:xfrm>
            <a:off x="1807202" y="547316"/>
            <a:ext cx="3826682" cy="0"/>
          </a:xfrm>
          <a:prstGeom prst="line">
            <a:avLst/>
          </a:prstGeom>
          <a:ln w="50800" cap="rnd">
            <a:solidFill>
              <a:srgbClr val="DC1F25"/>
            </a:solidFill>
          </a:ln>
        </p:spPr>
        <p:style>
          <a:lnRef idx="1">
            <a:schemeClr val="accent1"/>
          </a:lnRef>
          <a:fillRef idx="0">
            <a:schemeClr val="accent1"/>
          </a:fillRef>
          <a:effectRef idx="0">
            <a:schemeClr val="accent1"/>
          </a:effectRef>
          <a:fontRef idx="minor">
            <a:schemeClr val="tx1"/>
          </a:fontRef>
        </p:style>
      </p:cxnSp>
      <p:sp>
        <p:nvSpPr>
          <p:cNvPr id="15" name="Text Placeholder 2"/>
          <p:cNvSpPr>
            <a:spLocks noGrp="1"/>
          </p:cNvSpPr>
          <p:nvPr>
            <p:ph type="body" sz="quarter" idx="14"/>
          </p:nvPr>
        </p:nvSpPr>
        <p:spPr>
          <a:xfrm>
            <a:off x="703986" y="3043091"/>
            <a:ext cx="4424870" cy="1538883"/>
          </a:xfrm>
        </p:spPr>
        <p:txBody>
          <a:bodyPr/>
          <a:lstStyle/>
          <a:p>
            <a:pPr marL="285750" indent="-285750" defTabSz="914400">
              <a:lnSpc>
                <a:spcPct val="100000"/>
              </a:lnSpc>
            </a:pPr>
            <a:r>
              <a:rPr lang="en-US" sz="1600" dirty="0">
                <a:solidFill>
                  <a:schemeClr val="tx1">
                    <a:lumMod val="50000"/>
                  </a:schemeClr>
                </a:solidFill>
              </a:rPr>
              <a:t>100% HTML KMC</a:t>
            </a:r>
          </a:p>
          <a:p>
            <a:pPr marL="285750" indent="-285750" defTabSz="914400">
              <a:lnSpc>
                <a:spcPct val="100000"/>
              </a:lnSpc>
            </a:pPr>
            <a:r>
              <a:rPr lang="en-US" sz="1600" dirty="0">
                <a:solidFill>
                  <a:schemeClr val="tx1">
                    <a:lumMod val="50000"/>
                  </a:schemeClr>
                </a:solidFill>
              </a:rPr>
              <a:t>New analytics</a:t>
            </a:r>
          </a:p>
          <a:p>
            <a:pPr marL="285750" indent="-285750" defTabSz="914400">
              <a:lnSpc>
                <a:spcPct val="100000"/>
              </a:lnSpc>
            </a:pPr>
            <a:r>
              <a:rPr lang="en-US" sz="1600" dirty="0">
                <a:solidFill>
                  <a:schemeClr val="tx1">
                    <a:lumMod val="50000"/>
                  </a:schemeClr>
                </a:solidFill>
              </a:rPr>
              <a:t>Taking REACH workflows in house and extending offering</a:t>
            </a:r>
          </a:p>
          <a:p>
            <a:pPr marL="285750" indent="-285750" defTabSz="914400">
              <a:lnSpc>
                <a:spcPct val="100000"/>
              </a:lnSpc>
            </a:pPr>
            <a:r>
              <a:rPr lang="en-US" sz="1600" dirty="0">
                <a:solidFill>
                  <a:schemeClr val="tx1">
                    <a:lumMod val="50000"/>
                  </a:schemeClr>
                </a:solidFill>
              </a:rPr>
              <a:t>Editing Tools enhancements</a:t>
            </a:r>
          </a:p>
        </p:txBody>
      </p:sp>
      <p:sp>
        <p:nvSpPr>
          <p:cNvPr id="17" name="TextBox 16">
            <a:extLst>
              <a:ext uri="{FF2B5EF4-FFF2-40B4-BE49-F238E27FC236}">
                <a16:creationId xmlns:a16="http://schemas.microsoft.com/office/drawing/2014/main" id="{495816F7-395E-4F6F-9AB3-3641D1D47247}"/>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9" name="Picture 8">
            <a:extLst>
              <a:ext uri="{FF2B5EF4-FFF2-40B4-BE49-F238E27FC236}">
                <a16:creationId xmlns:a16="http://schemas.microsoft.com/office/drawing/2014/main" id="{58C00831-E08B-4C56-A312-BCFB10FAD541}"/>
              </a:ext>
            </a:extLst>
          </p:cNvPr>
          <p:cNvPicPr>
            <a:picLocks noChangeAspect="1"/>
          </p:cNvPicPr>
          <p:nvPr/>
        </p:nvPicPr>
        <p:blipFill>
          <a:blip r:embed="rId4"/>
          <a:stretch>
            <a:fillRect/>
          </a:stretch>
        </p:blipFill>
        <p:spPr>
          <a:xfrm>
            <a:off x="5447645" y="2389038"/>
            <a:ext cx="6429561" cy="3250600"/>
          </a:xfrm>
          <a:prstGeom prst="rect">
            <a:avLst/>
          </a:prstGeom>
        </p:spPr>
      </p:pic>
    </p:spTree>
    <p:extLst>
      <p:ext uri="{BB962C8B-B14F-4D97-AF65-F5344CB8AC3E}">
        <p14:creationId xmlns:p14="http://schemas.microsoft.com/office/powerpoint/2010/main" val="3929882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42" y="184556"/>
            <a:ext cx="1330821" cy="1324200"/>
          </a:xfrm>
          <a:prstGeom prst="rect">
            <a:avLst/>
          </a:prstGeom>
        </p:spPr>
      </p:pic>
      <p:sp>
        <p:nvSpPr>
          <p:cNvPr id="16" name="Rectangle 15"/>
          <p:cNvSpPr/>
          <p:nvPr/>
        </p:nvSpPr>
        <p:spPr>
          <a:xfrm>
            <a:off x="703987" y="2389038"/>
            <a:ext cx="3438806"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3"/>
          <p:cNvSpPr txBox="1">
            <a:spLocks/>
          </p:cNvSpPr>
          <p:nvPr/>
        </p:nvSpPr>
        <p:spPr>
          <a:xfrm>
            <a:off x="1807202" y="646807"/>
            <a:ext cx="7233928" cy="307777"/>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000" dirty="0">
                <a:solidFill>
                  <a:srgbClr val="1D4A97"/>
                </a:solidFill>
              </a:rPr>
              <a:t>MEDIASPACE</a:t>
            </a:r>
          </a:p>
        </p:txBody>
      </p:sp>
      <p:cxnSp>
        <p:nvCxnSpPr>
          <p:cNvPr id="18" name="Straight Arrow Connector 17"/>
          <p:cNvCxnSpPr/>
          <p:nvPr/>
        </p:nvCxnSpPr>
        <p:spPr>
          <a:xfrm flipV="1">
            <a:off x="826062" y="1727094"/>
            <a:ext cx="10175964" cy="11753"/>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1807202" y="547316"/>
            <a:ext cx="4696837" cy="0"/>
          </a:xfrm>
          <a:prstGeom prst="line">
            <a:avLst/>
          </a:prstGeom>
          <a:ln w="50800" cap="rnd">
            <a:solidFill>
              <a:srgbClr val="1D4A97"/>
            </a:solidFill>
          </a:ln>
        </p:spPr>
        <p:style>
          <a:lnRef idx="1">
            <a:schemeClr val="accent1"/>
          </a:lnRef>
          <a:fillRef idx="0">
            <a:schemeClr val="accent1"/>
          </a:fillRef>
          <a:effectRef idx="0">
            <a:schemeClr val="accent1"/>
          </a:effectRef>
          <a:fontRef idx="minor">
            <a:schemeClr val="tx1"/>
          </a:fontRef>
        </p:style>
      </p:cxnSp>
      <p:sp>
        <p:nvSpPr>
          <p:cNvPr id="21" name="Text Placeholder 2"/>
          <p:cNvSpPr>
            <a:spLocks noGrp="1"/>
          </p:cNvSpPr>
          <p:nvPr>
            <p:ph type="body" sz="quarter" idx="14"/>
          </p:nvPr>
        </p:nvSpPr>
        <p:spPr>
          <a:xfrm>
            <a:off x="735452" y="2883123"/>
            <a:ext cx="3375876" cy="2531975"/>
          </a:xfrm>
        </p:spPr>
        <p:txBody>
          <a:bodyPr/>
          <a:lstStyle/>
          <a:p>
            <a:pPr>
              <a:buClr>
                <a:srgbClr val="1D4A97"/>
              </a:buClr>
            </a:pPr>
            <a:r>
              <a:rPr lang="en-US" sz="1600" dirty="0">
                <a:solidFill>
                  <a:schemeClr val="tx1">
                    <a:lumMod val="50000"/>
                  </a:schemeClr>
                </a:solidFill>
              </a:rPr>
              <a:t>New Search update</a:t>
            </a:r>
          </a:p>
          <a:p>
            <a:pPr>
              <a:buClr>
                <a:srgbClr val="1D4A97"/>
              </a:buClr>
            </a:pPr>
            <a:r>
              <a:rPr lang="en-US" sz="1600" dirty="0">
                <a:solidFill>
                  <a:schemeClr val="tx1">
                    <a:lumMod val="50000"/>
                  </a:schemeClr>
                </a:solidFill>
              </a:rPr>
              <a:t>Accessibility </a:t>
            </a:r>
            <a:r>
              <a:rPr lang="mr-IN" sz="1600" dirty="0">
                <a:solidFill>
                  <a:schemeClr val="tx1">
                    <a:lumMod val="50000"/>
                  </a:schemeClr>
                </a:solidFill>
              </a:rPr>
              <a:t>–</a:t>
            </a:r>
            <a:r>
              <a:rPr lang="en-US" sz="1600" dirty="0">
                <a:solidFill>
                  <a:schemeClr val="tx1">
                    <a:lumMod val="50000"/>
                  </a:schemeClr>
                </a:solidFill>
              </a:rPr>
              <a:t> Issue a VPAT</a:t>
            </a:r>
          </a:p>
          <a:p>
            <a:pPr>
              <a:lnSpc>
                <a:spcPct val="130000"/>
              </a:lnSpc>
              <a:buClr>
                <a:srgbClr val="1D4A97"/>
              </a:buClr>
            </a:pPr>
            <a:r>
              <a:rPr lang="en-US" sz="1600" dirty="0">
                <a:solidFill>
                  <a:schemeClr val="tx1">
                    <a:lumMod val="50000"/>
                  </a:schemeClr>
                </a:solidFill>
              </a:rPr>
              <a:t>Entitlement enhancements</a:t>
            </a:r>
          </a:p>
          <a:p>
            <a:pPr>
              <a:lnSpc>
                <a:spcPct val="130000"/>
              </a:lnSpc>
              <a:buClr>
                <a:srgbClr val="1D4A97"/>
              </a:buClr>
            </a:pPr>
            <a:r>
              <a:rPr lang="en-US" sz="1600" dirty="0">
                <a:solidFill>
                  <a:schemeClr val="tx1">
                    <a:lumMod val="50000"/>
                  </a:schemeClr>
                </a:solidFill>
              </a:rPr>
              <a:t>IVQ enhancements</a:t>
            </a:r>
          </a:p>
          <a:p>
            <a:pPr>
              <a:lnSpc>
                <a:spcPct val="130000"/>
              </a:lnSpc>
              <a:buClr>
                <a:srgbClr val="1D4A97"/>
              </a:buClr>
            </a:pPr>
            <a:r>
              <a:rPr lang="en-US" sz="1600" dirty="0">
                <a:solidFill>
                  <a:schemeClr val="tx1">
                    <a:lumMod val="50000"/>
                  </a:schemeClr>
                </a:solidFill>
              </a:rPr>
              <a:t>Personalization</a:t>
            </a:r>
          </a:p>
          <a:p>
            <a:pPr>
              <a:lnSpc>
                <a:spcPct val="130000"/>
              </a:lnSpc>
              <a:buClr>
                <a:srgbClr val="1D4A97"/>
              </a:buClr>
            </a:pPr>
            <a:r>
              <a:rPr lang="en-US" sz="1600" dirty="0">
                <a:solidFill>
                  <a:schemeClr val="tx1">
                    <a:lumMod val="50000"/>
                  </a:schemeClr>
                </a:solidFill>
              </a:rPr>
              <a:t>External KMS improvements</a:t>
            </a:r>
          </a:p>
        </p:txBody>
      </p:sp>
      <p:sp>
        <p:nvSpPr>
          <p:cNvPr id="26" name="TextBox 25">
            <a:extLst>
              <a:ext uri="{FF2B5EF4-FFF2-40B4-BE49-F238E27FC236}">
                <a16:creationId xmlns:a16="http://schemas.microsoft.com/office/drawing/2014/main" id="{3F3C7163-623E-4554-8B5C-C6F84C53CE57}"/>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3" name="Picture 2">
            <a:extLst>
              <a:ext uri="{FF2B5EF4-FFF2-40B4-BE49-F238E27FC236}">
                <a16:creationId xmlns:a16="http://schemas.microsoft.com/office/drawing/2014/main" id="{B0702222-92D0-4375-ABE6-97FD55C0509F}"/>
              </a:ext>
            </a:extLst>
          </p:cNvPr>
          <p:cNvPicPr>
            <a:picLocks noChangeAspect="1"/>
          </p:cNvPicPr>
          <p:nvPr/>
        </p:nvPicPr>
        <p:blipFill>
          <a:blip r:embed="rId4"/>
          <a:stretch>
            <a:fillRect/>
          </a:stretch>
        </p:blipFill>
        <p:spPr>
          <a:xfrm>
            <a:off x="4237021" y="2389038"/>
            <a:ext cx="7578814" cy="3402147"/>
          </a:xfrm>
          <a:prstGeom prst="rect">
            <a:avLst/>
          </a:prstGeom>
        </p:spPr>
      </p:pic>
    </p:spTree>
    <p:extLst>
      <p:ext uri="{BB962C8B-B14F-4D97-AF65-F5344CB8AC3E}">
        <p14:creationId xmlns:p14="http://schemas.microsoft.com/office/powerpoint/2010/main" val="9028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42" y="184556"/>
            <a:ext cx="1330821" cy="1324200"/>
          </a:xfrm>
          <a:prstGeom prst="rect">
            <a:avLst/>
          </a:prstGeom>
        </p:spPr>
      </p:pic>
      <p:sp>
        <p:nvSpPr>
          <p:cNvPr id="16" name="Rectangle 15"/>
          <p:cNvSpPr/>
          <p:nvPr/>
        </p:nvSpPr>
        <p:spPr>
          <a:xfrm>
            <a:off x="703987" y="2389038"/>
            <a:ext cx="3616086" cy="406179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
          <p:cNvSpPr txBox="1">
            <a:spLocks/>
          </p:cNvSpPr>
          <p:nvPr/>
        </p:nvSpPr>
        <p:spPr>
          <a:xfrm>
            <a:off x="1807202" y="646807"/>
            <a:ext cx="5360514" cy="307777"/>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000" dirty="0">
                <a:solidFill>
                  <a:schemeClr val="accent4"/>
                </a:solidFill>
              </a:rPr>
              <a:t>LMS INTEGRATIONS</a:t>
            </a:r>
          </a:p>
        </p:txBody>
      </p:sp>
      <p:cxnSp>
        <p:nvCxnSpPr>
          <p:cNvPr id="18" name="Straight Arrow Connector 17"/>
          <p:cNvCxnSpPr/>
          <p:nvPr/>
        </p:nvCxnSpPr>
        <p:spPr>
          <a:xfrm flipV="1">
            <a:off x="826062" y="1727094"/>
            <a:ext cx="10175964" cy="11753"/>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1807202" y="547316"/>
            <a:ext cx="4696837" cy="0"/>
          </a:xfrm>
          <a:prstGeom prst="line">
            <a:avLst/>
          </a:prstGeom>
          <a:ln w="508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4"/>
          </p:nvPr>
        </p:nvSpPr>
        <p:spPr>
          <a:xfrm>
            <a:off x="749624" y="2637691"/>
            <a:ext cx="3570449" cy="2697854"/>
          </a:xfrm>
        </p:spPr>
        <p:txBody>
          <a:bodyPr/>
          <a:lstStyle/>
          <a:p>
            <a:pPr>
              <a:buClr>
                <a:schemeClr val="accent4"/>
              </a:buClr>
            </a:pPr>
            <a:r>
              <a:rPr lang="en-US" sz="1333" dirty="0">
                <a:solidFill>
                  <a:schemeClr val="tx1">
                    <a:lumMod val="50000"/>
                  </a:schemeClr>
                </a:solidFill>
              </a:rPr>
              <a:t>New Search update</a:t>
            </a:r>
          </a:p>
          <a:p>
            <a:pPr>
              <a:buClr>
                <a:schemeClr val="accent4"/>
              </a:buClr>
            </a:pPr>
            <a:r>
              <a:rPr lang="en-US" sz="1333" dirty="0">
                <a:solidFill>
                  <a:schemeClr val="tx1">
                    <a:lumMod val="50000"/>
                  </a:schemeClr>
                </a:solidFill>
              </a:rPr>
              <a:t>Accessibility </a:t>
            </a:r>
            <a:r>
              <a:rPr lang="mr-IN" sz="1333" dirty="0">
                <a:solidFill>
                  <a:schemeClr val="tx1">
                    <a:lumMod val="50000"/>
                  </a:schemeClr>
                </a:solidFill>
              </a:rPr>
              <a:t>–</a:t>
            </a:r>
            <a:r>
              <a:rPr lang="en-US" sz="1333" dirty="0">
                <a:solidFill>
                  <a:schemeClr val="tx1">
                    <a:lumMod val="50000"/>
                  </a:schemeClr>
                </a:solidFill>
              </a:rPr>
              <a:t> Issue a VPAT</a:t>
            </a:r>
          </a:p>
          <a:p>
            <a:pPr>
              <a:buClr>
                <a:schemeClr val="accent4"/>
              </a:buClr>
            </a:pPr>
            <a:r>
              <a:rPr lang="en-US" sz="1333" dirty="0">
                <a:solidFill>
                  <a:schemeClr val="tx1">
                    <a:lumMod val="50000"/>
                  </a:schemeClr>
                </a:solidFill>
              </a:rPr>
              <a:t>IVQ enhancements</a:t>
            </a:r>
          </a:p>
          <a:p>
            <a:pPr>
              <a:buClr>
                <a:schemeClr val="accent4"/>
              </a:buClr>
            </a:pPr>
            <a:r>
              <a:rPr lang="en-US" sz="1333" dirty="0">
                <a:solidFill>
                  <a:schemeClr val="tx1">
                    <a:lumMod val="50000"/>
                  </a:schemeClr>
                </a:solidFill>
              </a:rPr>
              <a:t>Personalization</a:t>
            </a:r>
          </a:p>
          <a:p>
            <a:pPr>
              <a:buClr>
                <a:schemeClr val="accent4"/>
              </a:buClr>
            </a:pPr>
            <a:r>
              <a:rPr lang="en-US" sz="1400" dirty="0">
                <a:solidFill>
                  <a:schemeClr val="tx1">
                    <a:lumMod val="50000"/>
                  </a:schemeClr>
                </a:solidFill>
              </a:rPr>
              <a:t>LMS &lt;-&gt; KMS interoperability improvements</a:t>
            </a:r>
          </a:p>
          <a:p>
            <a:pPr>
              <a:buClr>
                <a:schemeClr val="accent4"/>
              </a:buClr>
            </a:pPr>
            <a:r>
              <a:rPr lang="en-US" sz="1333" dirty="0">
                <a:solidFill>
                  <a:schemeClr val="tx1">
                    <a:lumMod val="50000"/>
                  </a:schemeClr>
                </a:solidFill>
              </a:rPr>
              <a:t>Improved BSE</a:t>
            </a:r>
          </a:p>
        </p:txBody>
      </p:sp>
      <p:sp>
        <p:nvSpPr>
          <p:cNvPr id="22" name="TextBox 21">
            <a:extLst>
              <a:ext uri="{FF2B5EF4-FFF2-40B4-BE49-F238E27FC236}">
                <a16:creationId xmlns:a16="http://schemas.microsoft.com/office/drawing/2014/main" id="{DB358402-0CA1-44B3-AFEE-49967631C308}"/>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4" name="Picture 3">
            <a:extLst>
              <a:ext uri="{FF2B5EF4-FFF2-40B4-BE49-F238E27FC236}">
                <a16:creationId xmlns:a16="http://schemas.microsoft.com/office/drawing/2014/main" id="{CB3F2F2B-2228-4EBF-BD02-0F52D71926F1}"/>
              </a:ext>
            </a:extLst>
          </p:cNvPr>
          <p:cNvPicPr>
            <a:picLocks noChangeAspect="1"/>
          </p:cNvPicPr>
          <p:nvPr/>
        </p:nvPicPr>
        <p:blipFill>
          <a:blip r:embed="rId4"/>
          <a:stretch>
            <a:fillRect/>
          </a:stretch>
        </p:blipFill>
        <p:spPr>
          <a:xfrm>
            <a:off x="4650984" y="2637691"/>
            <a:ext cx="6441890" cy="3550269"/>
          </a:xfrm>
          <a:prstGeom prst="rect">
            <a:avLst/>
          </a:prstGeom>
        </p:spPr>
      </p:pic>
    </p:spTree>
    <p:extLst>
      <p:ext uri="{BB962C8B-B14F-4D97-AF65-F5344CB8AC3E}">
        <p14:creationId xmlns:p14="http://schemas.microsoft.com/office/powerpoint/2010/main" val="405303776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03987" y="2389038"/>
            <a:ext cx="3897993"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3"/>
          <p:cNvSpPr txBox="1">
            <a:spLocks/>
          </p:cNvSpPr>
          <p:nvPr/>
        </p:nvSpPr>
        <p:spPr>
          <a:xfrm>
            <a:off x="1807202" y="646807"/>
            <a:ext cx="5393698" cy="307777"/>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000" dirty="0">
                <a:solidFill>
                  <a:srgbClr val="00ABCC"/>
                </a:solidFill>
              </a:rPr>
              <a:t>KMS GO (MOBILE APPLICATIONS)</a:t>
            </a:r>
          </a:p>
        </p:txBody>
      </p:sp>
      <p:cxnSp>
        <p:nvCxnSpPr>
          <p:cNvPr id="12" name="Straight Arrow Connector 11"/>
          <p:cNvCxnSpPr/>
          <p:nvPr/>
        </p:nvCxnSpPr>
        <p:spPr>
          <a:xfrm flipV="1">
            <a:off x="826062" y="1726753"/>
            <a:ext cx="10471203" cy="12095"/>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cxnSp>
        <p:nvCxnSpPr>
          <p:cNvPr id="17" name="Straight Connector 16"/>
          <p:cNvCxnSpPr/>
          <p:nvPr/>
        </p:nvCxnSpPr>
        <p:spPr>
          <a:xfrm>
            <a:off x="1807202" y="547316"/>
            <a:ext cx="3106609" cy="0"/>
          </a:xfrm>
          <a:prstGeom prst="line">
            <a:avLst/>
          </a:prstGeom>
          <a:ln w="50800" cap="rnd">
            <a:solidFill>
              <a:srgbClr val="00ABCC"/>
            </a:solidFill>
          </a:ln>
        </p:spPr>
        <p:style>
          <a:lnRef idx="1">
            <a:schemeClr val="accent1"/>
          </a:lnRef>
          <a:fillRef idx="0">
            <a:schemeClr val="accent1"/>
          </a:fillRef>
          <a:effectRef idx="0">
            <a:schemeClr val="accent1"/>
          </a:effectRef>
          <a:fontRef idx="minor">
            <a:schemeClr val="tx1"/>
          </a:fontRef>
        </p:style>
      </p:cxnSp>
      <p:sp>
        <p:nvSpPr>
          <p:cNvPr id="6" name="Text Placeholder 2"/>
          <p:cNvSpPr>
            <a:spLocks noGrp="1"/>
          </p:cNvSpPr>
          <p:nvPr>
            <p:ph type="body" sz="quarter" idx="14"/>
          </p:nvPr>
        </p:nvSpPr>
        <p:spPr>
          <a:xfrm>
            <a:off x="819531" y="2977460"/>
            <a:ext cx="4094279" cy="2307363"/>
          </a:xfrm>
        </p:spPr>
        <p:txBody>
          <a:bodyPr/>
          <a:lstStyle/>
          <a:p>
            <a:pPr>
              <a:lnSpc>
                <a:spcPct val="130000"/>
              </a:lnSpc>
              <a:buClr>
                <a:schemeClr val="accent5"/>
              </a:buClr>
            </a:pPr>
            <a:r>
              <a:rPr lang="en-US" sz="1600" dirty="0"/>
              <a:t>Interactivity &amp; engagement features</a:t>
            </a:r>
          </a:p>
          <a:p>
            <a:pPr>
              <a:lnSpc>
                <a:spcPct val="130000"/>
              </a:lnSpc>
              <a:buClr>
                <a:schemeClr val="accent5"/>
              </a:buClr>
            </a:pPr>
            <a:r>
              <a:rPr lang="en-US" sz="1600" dirty="0"/>
              <a:t>Personalization</a:t>
            </a:r>
          </a:p>
          <a:p>
            <a:pPr>
              <a:lnSpc>
                <a:spcPct val="130000"/>
              </a:lnSpc>
              <a:buClr>
                <a:schemeClr val="accent5"/>
              </a:buClr>
            </a:pPr>
            <a:r>
              <a:rPr lang="en-US" sz="1600" dirty="0"/>
              <a:t>Accessibility</a:t>
            </a:r>
          </a:p>
          <a:p>
            <a:pPr>
              <a:lnSpc>
                <a:spcPct val="130000"/>
              </a:lnSpc>
            </a:pPr>
            <a:r>
              <a:rPr lang="en-US" sz="1600" dirty="0"/>
              <a:t>Podcast workflows</a:t>
            </a:r>
          </a:p>
          <a:p>
            <a:pPr>
              <a:lnSpc>
                <a:spcPct val="100000"/>
              </a:lnSpc>
            </a:pPr>
            <a:endParaRPr lang="en-US" sz="1667" dirty="0">
              <a:latin typeface="Tahoma" charset="0"/>
              <a:ea typeface="Tahoma" charset="0"/>
              <a:cs typeface="Tahoma"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777" y="183252"/>
            <a:ext cx="1269316" cy="1269316"/>
          </a:xfrm>
          <a:prstGeom prst="rect">
            <a:avLst/>
          </a:prstGeom>
        </p:spPr>
      </p:pic>
      <p:pic>
        <p:nvPicPr>
          <p:cNvPr id="4" name="Picture 3">
            <a:extLst>
              <a:ext uri="{FF2B5EF4-FFF2-40B4-BE49-F238E27FC236}">
                <a16:creationId xmlns:a16="http://schemas.microsoft.com/office/drawing/2014/main" id="{5063AEC6-B2B4-41FD-928A-E66FCC04B033}"/>
              </a:ext>
            </a:extLst>
          </p:cNvPr>
          <p:cNvPicPr>
            <a:picLocks noChangeAspect="1"/>
          </p:cNvPicPr>
          <p:nvPr/>
        </p:nvPicPr>
        <p:blipFill>
          <a:blip r:embed="rId4"/>
          <a:stretch>
            <a:fillRect/>
          </a:stretch>
        </p:blipFill>
        <p:spPr>
          <a:xfrm>
            <a:off x="5379012" y="2684457"/>
            <a:ext cx="5918253" cy="2893368"/>
          </a:xfrm>
          <a:prstGeom prst="rect">
            <a:avLst/>
          </a:prstGeom>
        </p:spPr>
      </p:pic>
    </p:spTree>
    <p:extLst>
      <p:ext uri="{BB962C8B-B14F-4D97-AF65-F5344CB8AC3E}">
        <p14:creationId xmlns:p14="http://schemas.microsoft.com/office/powerpoint/2010/main" val="4187878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96" y="488417"/>
            <a:ext cx="960822" cy="835497"/>
          </a:xfrm>
          <a:prstGeom prst="rect">
            <a:avLst/>
          </a:prstGeom>
        </p:spPr>
      </p:pic>
      <p:sp>
        <p:nvSpPr>
          <p:cNvPr id="7" name="Rectangle 6"/>
          <p:cNvSpPr/>
          <p:nvPr/>
        </p:nvSpPr>
        <p:spPr>
          <a:xfrm>
            <a:off x="703987" y="2389038"/>
            <a:ext cx="4800520"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3"/>
          <p:cNvSpPr txBox="1">
            <a:spLocks/>
          </p:cNvSpPr>
          <p:nvPr/>
        </p:nvSpPr>
        <p:spPr>
          <a:xfrm>
            <a:off x="1945147" y="646807"/>
            <a:ext cx="4328127" cy="338554"/>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200" dirty="0">
                <a:solidFill>
                  <a:srgbClr val="FBA719"/>
                </a:solidFill>
              </a:rPr>
              <a:t>KALTURA CAPTURE SUITE</a:t>
            </a:r>
          </a:p>
        </p:txBody>
      </p:sp>
      <p:cxnSp>
        <p:nvCxnSpPr>
          <p:cNvPr id="9" name="Straight Arrow Connector 8"/>
          <p:cNvCxnSpPr/>
          <p:nvPr/>
        </p:nvCxnSpPr>
        <p:spPr>
          <a:xfrm flipV="1">
            <a:off x="826062" y="1727094"/>
            <a:ext cx="10175964" cy="11753"/>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1945148" y="547316"/>
            <a:ext cx="3108960" cy="0"/>
          </a:xfrm>
          <a:prstGeom prst="line">
            <a:avLst/>
          </a:prstGeom>
          <a:ln w="50800" cap="rnd">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4"/>
          </p:nvPr>
        </p:nvSpPr>
        <p:spPr>
          <a:xfrm>
            <a:off x="787116" y="3451988"/>
            <a:ext cx="5156483" cy="1908215"/>
          </a:xfrm>
        </p:spPr>
        <p:txBody>
          <a:bodyPr/>
          <a:lstStyle/>
          <a:p>
            <a:pPr>
              <a:lnSpc>
                <a:spcPct val="130000"/>
              </a:lnSpc>
              <a:buFont typeface="Arial" panose="020B0604020202020204" pitchFamily="34" charset="0"/>
              <a:buChar char="•"/>
            </a:pPr>
            <a:r>
              <a:rPr lang="en-US" sz="1600" dirty="0"/>
              <a:t>New personal capture tools supporting enterprise deployment scenarios</a:t>
            </a:r>
          </a:p>
          <a:p>
            <a:pPr>
              <a:lnSpc>
                <a:spcPct val="130000"/>
              </a:lnSpc>
              <a:buFont typeface="Arial" panose="020B0604020202020204" pitchFamily="34" charset="0"/>
              <a:buChar char="•"/>
            </a:pPr>
            <a:r>
              <a:rPr lang="en-US" sz="1600" dirty="0"/>
              <a:t>Kaltura Classroom for lecture capture workflows</a:t>
            </a:r>
          </a:p>
          <a:p>
            <a:pPr>
              <a:lnSpc>
                <a:spcPct val="130000"/>
              </a:lnSpc>
              <a:buFont typeface="Arial" panose="020B0604020202020204" pitchFamily="34" charset="0"/>
              <a:buChar char="•"/>
            </a:pPr>
            <a:r>
              <a:rPr lang="en-US" sz="1600" dirty="0"/>
              <a:t>Easier creation options via mobile and browser</a:t>
            </a:r>
          </a:p>
          <a:p>
            <a:pPr>
              <a:lnSpc>
                <a:spcPct val="130000"/>
              </a:lnSpc>
              <a:buFont typeface="Arial" panose="020B0604020202020204" pitchFamily="34" charset="0"/>
              <a:buChar char="•"/>
            </a:pPr>
            <a:r>
              <a:rPr lang="en-US" sz="1600" dirty="0"/>
              <a:t>Rich video experiences for creators and viewers</a:t>
            </a:r>
          </a:p>
        </p:txBody>
      </p:sp>
      <p:sp>
        <p:nvSpPr>
          <p:cNvPr id="18" name="TextBox 17">
            <a:extLst>
              <a:ext uri="{FF2B5EF4-FFF2-40B4-BE49-F238E27FC236}">
                <a16:creationId xmlns:a16="http://schemas.microsoft.com/office/drawing/2014/main" id="{661FD1F1-DE08-4141-9231-8658E8DA36C8}"/>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4" name="Picture 3">
            <a:extLst>
              <a:ext uri="{FF2B5EF4-FFF2-40B4-BE49-F238E27FC236}">
                <a16:creationId xmlns:a16="http://schemas.microsoft.com/office/drawing/2014/main" id="{150F490D-0034-4125-B5BF-919B186CA263}"/>
              </a:ext>
            </a:extLst>
          </p:cNvPr>
          <p:cNvPicPr>
            <a:picLocks noChangeAspect="1"/>
          </p:cNvPicPr>
          <p:nvPr/>
        </p:nvPicPr>
        <p:blipFill>
          <a:blip r:embed="rId4"/>
          <a:stretch>
            <a:fillRect/>
          </a:stretch>
        </p:blipFill>
        <p:spPr>
          <a:xfrm>
            <a:off x="5670767" y="2539219"/>
            <a:ext cx="5667416" cy="3338537"/>
          </a:xfrm>
          <a:prstGeom prst="rect">
            <a:avLst/>
          </a:prstGeom>
        </p:spPr>
      </p:pic>
    </p:spTree>
    <p:extLst>
      <p:ext uri="{BB962C8B-B14F-4D97-AF65-F5344CB8AC3E}">
        <p14:creationId xmlns:p14="http://schemas.microsoft.com/office/powerpoint/2010/main" val="1020519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96" y="488417"/>
            <a:ext cx="960822" cy="835497"/>
          </a:xfrm>
          <a:prstGeom prst="rect">
            <a:avLst/>
          </a:prstGeom>
        </p:spPr>
      </p:pic>
      <p:sp>
        <p:nvSpPr>
          <p:cNvPr id="7" name="Rectangle 6"/>
          <p:cNvSpPr/>
          <p:nvPr/>
        </p:nvSpPr>
        <p:spPr>
          <a:xfrm>
            <a:off x="703986" y="2389038"/>
            <a:ext cx="4287398"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3"/>
          <p:cNvSpPr txBox="1">
            <a:spLocks/>
          </p:cNvSpPr>
          <p:nvPr/>
        </p:nvSpPr>
        <p:spPr>
          <a:xfrm>
            <a:off x="1945147" y="646807"/>
            <a:ext cx="4328127" cy="338554"/>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200" dirty="0">
                <a:solidFill>
                  <a:srgbClr val="BED747"/>
                </a:solidFill>
              </a:rPr>
              <a:t>VIDEO FOR SALES</a:t>
            </a:r>
          </a:p>
        </p:txBody>
      </p:sp>
      <p:cxnSp>
        <p:nvCxnSpPr>
          <p:cNvPr id="9" name="Straight Arrow Connector 8"/>
          <p:cNvCxnSpPr/>
          <p:nvPr/>
        </p:nvCxnSpPr>
        <p:spPr>
          <a:xfrm flipV="1">
            <a:off x="826062" y="1727094"/>
            <a:ext cx="10175964" cy="11753"/>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1945148" y="547316"/>
            <a:ext cx="3393768" cy="0"/>
          </a:xfrm>
          <a:prstGeom prst="line">
            <a:avLst/>
          </a:prstGeom>
          <a:ln w="50800" cap="rnd">
            <a:solidFill>
              <a:srgbClr val="BED747"/>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4"/>
          </p:nvPr>
        </p:nvSpPr>
        <p:spPr>
          <a:xfrm>
            <a:off x="734696" y="2787585"/>
            <a:ext cx="4088077" cy="2482731"/>
          </a:xfrm>
          <a:noFill/>
        </p:spPr>
        <p:txBody>
          <a:bodyPr vert="horz" wrap="square" lIns="0" tIns="0" rIns="0" bIns="0" rtlCol="0" anchor="ctr">
            <a:spAutoFit/>
          </a:bodyPr>
          <a:lstStyle/>
          <a:p>
            <a:pPr marL="342900" indent="-342900" defTabSz="914400">
              <a:lnSpc>
                <a:spcPct val="100000"/>
              </a:lnSpc>
              <a:spcBef>
                <a:spcPts val="1000"/>
              </a:spcBef>
              <a:buFont typeface="Arial" panose="020B0604020202020204" pitchFamily="34" charset="0"/>
              <a:buChar char="•"/>
            </a:pPr>
            <a:r>
              <a:rPr lang="en-US" sz="1600" dirty="0">
                <a:solidFill>
                  <a:schemeClr val="tx1">
                    <a:lumMod val="50000"/>
                  </a:schemeClr>
                </a:solidFill>
              </a:rPr>
              <a:t>Mobile &amp; web creation of personalized video</a:t>
            </a:r>
          </a:p>
          <a:p>
            <a:pPr marL="342900" indent="-342900" defTabSz="914400">
              <a:lnSpc>
                <a:spcPct val="100000"/>
              </a:lnSpc>
              <a:spcBef>
                <a:spcPts val="1000"/>
              </a:spcBef>
              <a:buFont typeface="Arial" panose="020B0604020202020204" pitchFamily="34" charset="0"/>
              <a:buChar char="•"/>
            </a:pPr>
            <a:r>
              <a:rPr lang="en-US" sz="1600" dirty="0">
                <a:solidFill>
                  <a:schemeClr val="tx1">
                    <a:lumMod val="50000"/>
                  </a:schemeClr>
                </a:solidFill>
              </a:rPr>
              <a:t>Customizable landing pages and emails</a:t>
            </a:r>
          </a:p>
          <a:p>
            <a:pPr marL="342900" indent="-342900" defTabSz="914400">
              <a:lnSpc>
                <a:spcPct val="100000"/>
              </a:lnSpc>
              <a:spcBef>
                <a:spcPts val="1000"/>
              </a:spcBef>
              <a:buFont typeface="Arial" panose="020B0604020202020204" pitchFamily="34" charset="0"/>
              <a:buChar char="•"/>
            </a:pPr>
            <a:r>
              <a:rPr lang="en-US" sz="1600" dirty="0">
                <a:solidFill>
                  <a:schemeClr val="tx1">
                    <a:lumMod val="50000"/>
                  </a:schemeClr>
                </a:solidFill>
              </a:rPr>
              <a:t>Tracking and analytics</a:t>
            </a:r>
          </a:p>
          <a:p>
            <a:pPr marL="342900" indent="-342900" defTabSz="914400">
              <a:lnSpc>
                <a:spcPct val="100000"/>
              </a:lnSpc>
              <a:spcBef>
                <a:spcPts val="1000"/>
              </a:spcBef>
              <a:buFont typeface="Arial" panose="020B0604020202020204" pitchFamily="34" charset="0"/>
              <a:buChar char="•"/>
            </a:pPr>
            <a:r>
              <a:rPr lang="en-US" sz="1600" dirty="0">
                <a:solidFill>
                  <a:schemeClr val="tx1">
                    <a:lumMod val="50000"/>
                  </a:schemeClr>
                </a:solidFill>
              </a:rPr>
              <a:t>Integrated with CRM, marketing automation platforms, prospecting tools</a:t>
            </a:r>
          </a:p>
          <a:p>
            <a:pPr marL="342900" indent="-342900" defTabSz="914400">
              <a:lnSpc>
                <a:spcPct val="100000"/>
              </a:lnSpc>
              <a:spcBef>
                <a:spcPts val="1000"/>
              </a:spcBef>
              <a:buFont typeface="Arial" panose="020B0604020202020204" pitchFamily="34" charset="0"/>
              <a:buChar char="•"/>
            </a:pPr>
            <a:r>
              <a:rPr lang="en-US" sz="1600" dirty="0">
                <a:solidFill>
                  <a:schemeClr val="tx1">
                    <a:lumMod val="50000"/>
                  </a:schemeClr>
                </a:solidFill>
              </a:rPr>
              <a:t>Marketing material integration into message creation</a:t>
            </a:r>
          </a:p>
        </p:txBody>
      </p:sp>
      <p:sp>
        <p:nvSpPr>
          <p:cNvPr id="17" name="TextBox 16">
            <a:extLst>
              <a:ext uri="{FF2B5EF4-FFF2-40B4-BE49-F238E27FC236}">
                <a16:creationId xmlns:a16="http://schemas.microsoft.com/office/drawing/2014/main" id="{5F66A4CE-DC3D-4517-A149-3CDF5FF53375}"/>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4" name="Picture 3">
            <a:extLst>
              <a:ext uri="{FF2B5EF4-FFF2-40B4-BE49-F238E27FC236}">
                <a16:creationId xmlns:a16="http://schemas.microsoft.com/office/drawing/2014/main" id="{A70355B8-C3E1-4386-9A01-8AA894F2B286}"/>
              </a:ext>
            </a:extLst>
          </p:cNvPr>
          <p:cNvPicPr>
            <a:picLocks noChangeAspect="1"/>
          </p:cNvPicPr>
          <p:nvPr/>
        </p:nvPicPr>
        <p:blipFill>
          <a:blip r:embed="rId4"/>
          <a:stretch>
            <a:fillRect/>
          </a:stretch>
        </p:blipFill>
        <p:spPr>
          <a:xfrm>
            <a:off x="5548342" y="2013248"/>
            <a:ext cx="6428635" cy="3998859"/>
          </a:xfrm>
          <a:prstGeom prst="rect">
            <a:avLst/>
          </a:prstGeom>
        </p:spPr>
      </p:pic>
    </p:spTree>
    <p:extLst>
      <p:ext uri="{BB962C8B-B14F-4D97-AF65-F5344CB8AC3E}">
        <p14:creationId xmlns:p14="http://schemas.microsoft.com/office/powerpoint/2010/main" val="3502466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927648" y="3236979"/>
            <a:ext cx="6254485" cy="1056117"/>
          </a:xfrm>
          <a:prstGeom prst="rect">
            <a:avLst/>
          </a:prstGeom>
        </p:spPr>
        <p:txBody>
          <a:bodyPr>
            <a:normAutofit/>
          </a:bodyPr>
          <a:lstStyle>
            <a:lvl1pPr algn="l" defTabSz="914400" rtl="0" eaLnBrk="1" latinLnBrk="0" hangingPunct="1">
              <a:spcBef>
                <a:spcPct val="0"/>
              </a:spcBef>
              <a:buNone/>
              <a:defRPr sz="1600" i="1" kern="1200" cap="all" baseline="0">
                <a:solidFill>
                  <a:schemeClr val="bg2"/>
                </a:solidFill>
                <a:latin typeface="Soho Gothic Pro" pitchFamily="34" charset="0"/>
                <a:ea typeface="+mj-ea"/>
                <a:cs typeface="+mj-cs"/>
              </a:defRPr>
            </a:lvl1pPr>
          </a:lstStyle>
          <a:p>
            <a:pPr algn="ctr"/>
            <a:r>
              <a:rPr lang="en-US" sz="3733" dirty="0">
                <a:solidFill>
                  <a:schemeClr val="accent5"/>
                </a:solidFill>
              </a:rPr>
              <a:t>THANK YOU!</a:t>
            </a:r>
          </a:p>
        </p:txBody>
      </p:sp>
      <p:pic>
        <p:nvPicPr>
          <p:cNvPr id="5" name="Picture 3" descr="E:\OPEN\koltura 4\41605_EDU_VALUE_PRESENTATION_08 Folder\Links\logo.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18232" y="800100"/>
            <a:ext cx="873317" cy="76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37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1406</Words>
  <Application>Microsoft Office PowerPoint</Application>
  <PresentationFormat>Widescreen</PresentationFormat>
  <Paragraphs>177</Paragraphs>
  <Slides>8</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Calibri Light</vt:lpstr>
      <vt:lpstr>Mangal</vt:lpstr>
      <vt:lpstr>Soho Gothic Pro</vt:lpstr>
      <vt:lpstr>Tahoma</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Merav Brenner</dc:creator>
  <cp:lastModifiedBy>Merav Brenner</cp:lastModifiedBy>
  <cp:revision>1</cp:revision>
  <dcterms:created xsi:type="dcterms:W3CDTF">2018-04-26T08:42:29Z</dcterms:created>
  <dcterms:modified xsi:type="dcterms:W3CDTF">2018-04-26T08:45:45Z</dcterms:modified>
</cp:coreProperties>
</file>