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23" r:id="rId2"/>
  </p:sldMasterIdLst>
  <p:notesMasterIdLst>
    <p:notesMasterId r:id="rId10"/>
  </p:notesMasterIdLst>
  <p:handoutMasterIdLst>
    <p:handoutMasterId r:id="rId11"/>
  </p:handoutMasterIdLst>
  <p:sldIdLst>
    <p:sldId id="339" r:id="rId3"/>
    <p:sldId id="353" r:id="rId4"/>
    <p:sldId id="340" r:id="rId5"/>
    <p:sldId id="355" r:id="rId6"/>
    <p:sldId id="354" r:id="rId7"/>
    <p:sldId id="356" r:id="rId8"/>
    <p:sldId id="351" r:id="rId9"/>
  </p:sldIdLst>
  <p:sldSz cx="12192000" cy="6858000"/>
  <p:notesSz cx="6858000" cy="9144000"/>
  <p:defaultTextStyle>
    <a:defPPr>
      <a:defRPr lang="sv-SE"/>
    </a:defPPr>
    <a:lvl1pPr marL="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6A23"/>
    <a:srgbClr val="0B69BD"/>
    <a:srgbClr val="0B5EA5"/>
    <a:srgbClr val="00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Format med tema 2 - dekorfär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Mörkt format 1 - Dekorfärg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Mörkt format 1 - Dekorfärg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Format med tema 2 - dekorfär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909" autoAdjust="0"/>
  </p:normalViewPr>
  <p:slideViewPr>
    <p:cSldViewPr snapToGrid="0">
      <p:cViewPr varScale="1">
        <p:scale>
          <a:sx n="77" d="100"/>
          <a:sy n="77" d="100"/>
        </p:scale>
        <p:origin x="-1032" y="-1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74D65-D505-CE4F-B718-087D87EB9FA2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03FCA-D817-6741-A62D-0E04E5C3966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988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E0BAF-8F1B-C94E-BE16-426E288E899E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CE64E-6F45-F848-A120-4373DB04CB6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7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19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 dirty="0"/>
              <a:t>Klicka här </a:t>
            </a:r>
            <a:r>
              <a:rPr lang="sv-SE" dirty="0" smtClean="0"/>
              <a:t>för </a:t>
            </a:r>
            <a:r>
              <a:rPr lang="sv-SE" dirty="0"/>
              <a:t>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66045" y="2122318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325899" y="2122318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64451" y="1321691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77336" y="1625609"/>
            <a:ext cx="10822517" cy="4385727"/>
          </a:xfrm>
          <a:prstGeom prst="rect">
            <a:avLst/>
          </a:prstGeom>
          <a:solidFill>
            <a:srgbClr val="FFFFFF"/>
          </a:solidFill>
          <a:ln w="63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8" rIns="91430" bIns="45718" rtlCol="0" anchor="ctr"/>
          <a:lstStyle/>
          <a:p>
            <a:pPr algn="ctr"/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2"/>
          <p:cNvSpPr>
            <a:spLocks noGrp="1"/>
          </p:cNvSpPr>
          <p:nvPr>
            <p:ph type="pic" idx="1"/>
          </p:nvPr>
        </p:nvSpPr>
        <p:spPr>
          <a:xfrm>
            <a:off x="675217" y="2066219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7F7F7F"/>
                </a:solidFill>
              </a:defRPr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pPr lvl="0"/>
            <a:r>
              <a:rPr lang="sv-SE" noProof="0"/>
              <a:t>Klicka på ikonen för att lägga till en bild</a:t>
            </a:r>
            <a:endParaRPr lang="sv-SE" noProof="0" dirty="0"/>
          </a:p>
        </p:txBody>
      </p:sp>
      <p:sp>
        <p:nvSpPr>
          <p:cNvPr id="5" name="Title Placeholder 1"/>
          <p:cNvSpPr txBox="1">
            <a:spLocks/>
          </p:cNvSpPr>
          <p:nvPr userDrawn="1"/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ea typeface="+mj-ea"/>
                <a:cs typeface="Helvetica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14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28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43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57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9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8856133" cy="4525963"/>
          </a:xfrm>
        </p:spPr>
        <p:txBody>
          <a:bodyPr vert="eaVert"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 rot="5400000">
            <a:off x="7968065" y="3192874"/>
            <a:ext cx="4555067" cy="1352801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 sz="2800">
                <a:solidFill>
                  <a:srgbClr val="7F7F7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wamid-logos-final-03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111" y="2016987"/>
            <a:ext cx="7835317" cy="290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1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pic>
        <p:nvPicPr>
          <p:cNvPr id="4" name="Picture 3" descr="swamid-logos-final-02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12" y="169334"/>
            <a:ext cx="922368" cy="1058010"/>
          </a:xfrm>
          <a:prstGeom prst="rect">
            <a:avLst/>
          </a:prstGeom>
        </p:spPr>
      </p:pic>
      <p:pic>
        <p:nvPicPr>
          <p:cNvPr id="16" name="Picture 15" descr="logga_SUNET_grey.pdf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6417733"/>
            <a:ext cx="298979" cy="372534"/>
          </a:xfrm>
          <a:prstGeom prst="rect">
            <a:avLst/>
          </a:prstGeom>
        </p:spPr>
      </p:pic>
      <p:pic>
        <p:nvPicPr>
          <p:cNvPr id="7" name="Bildobjekt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81" y="279065"/>
            <a:ext cx="147002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4" r:id="rId2"/>
    <p:sldLayoutId id="2147483782" r:id="rId3"/>
    <p:sldLayoutId id="2147483818" r:id="rId4"/>
    <p:sldLayoutId id="2147483670" r:id="rId5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kern="1200">
          <a:solidFill>
            <a:schemeClr val="tx1">
              <a:lumMod val="50000"/>
              <a:lumOff val="50000"/>
            </a:schemeClr>
          </a:solidFill>
          <a:latin typeface="Helvetica"/>
          <a:ea typeface="+mj-ea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800" b="0" i="0" kern="1200">
          <a:solidFill>
            <a:srgbClr val="7F7F7F"/>
          </a:solidFill>
          <a:latin typeface="Helvetica Light"/>
          <a:ea typeface="+mn-ea"/>
          <a:cs typeface="Helvetica Light"/>
        </a:defRPr>
      </a:lvl1pPr>
      <a:lvl2pPr marL="800040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000" b="0" i="0" kern="1200">
          <a:solidFill>
            <a:srgbClr val="7F7F7F"/>
          </a:solidFill>
          <a:latin typeface="Helvetica Light"/>
          <a:ea typeface="+mn-ea"/>
          <a:cs typeface="Helvetica Light"/>
        </a:defRPr>
      </a:lvl2pPr>
      <a:lvl3pPr marL="1257185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900" b="0" i="0" kern="1200">
          <a:solidFill>
            <a:srgbClr val="7F7F7F"/>
          </a:solidFill>
          <a:latin typeface="Helvetica Light"/>
          <a:ea typeface="+mn-ea"/>
          <a:cs typeface="Helvetica Light"/>
        </a:defRPr>
      </a:lvl3pPr>
      <a:lvl4pPr marL="1657177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 b="0" i="0" kern="1200">
          <a:solidFill>
            <a:srgbClr val="7F7F7F"/>
          </a:solidFill>
          <a:latin typeface="Helvetica Light"/>
          <a:ea typeface="+mn-ea"/>
          <a:cs typeface="Helvetica Light"/>
        </a:defRPr>
      </a:lvl4pPr>
      <a:lvl5pPr marL="2114320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500" b="0" i="0" kern="1200">
          <a:solidFill>
            <a:srgbClr val="7F7F7F"/>
          </a:solidFill>
          <a:latin typeface="Helvetica Light"/>
          <a:ea typeface="+mn-ea"/>
          <a:cs typeface="Helvetica Light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23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Lucida Console"/>
          <a:ea typeface="+mj-ea"/>
          <a:cs typeface="Lucida Console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858" indent="-342858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Lucida Console"/>
          <a:ea typeface="+mn-ea"/>
          <a:cs typeface="Lucida Console"/>
        </a:defRPr>
      </a:lvl1pPr>
      <a:lvl2pPr marL="742857" indent="-285717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Lucida Console"/>
          <a:ea typeface="+mn-ea"/>
          <a:cs typeface="Lucida Console"/>
        </a:defRPr>
      </a:lvl2pPr>
      <a:lvl3pPr marL="1142858" indent="-22857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900" kern="1200">
          <a:solidFill>
            <a:schemeClr val="bg1"/>
          </a:solidFill>
          <a:latin typeface="Lucida Console"/>
          <a:ea typeface="+mn-ea"/>
          <a:cs typeface="Lucida Console"/>
        </a:defRPr>
      </a:lvl3pPr>
      <a:lvl4pPr marL="1600000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Lucida Console"/>
          <a:ea typeface="+mn-ea"/>
          <a:cs typeface="Lucida Console"/>
        </a:defRPr>
      </a:lvl4pPr>
      <a:lvl5pPr marL="2057143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Lucida Console"/>
          <a:ea typeface="+mn-ea"/>
          <a:cs typeface="Lucida Console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ax@sunet.se" TargetMode="External"/><Relationship Id="rId4" Type="http://schemas.openxmlformats.org/officeDocument/2006/relationships/hyperlink" Target="mailto:hanor@sunet.se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iki.swamid.se/display/SWAMID/eduID.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09600" y="1744855"/>
            <a:ext cx="10972800" cy="3495369"/>
          </a:xfrm>
        </p:spPr>
        <p:txBody>
          <a:bodyPr/>
          <a:lstStyle/>
          <a:p>
            <a:pPr marL="0" indent="0" algn="ctr">
              <a:buNone/>
            </a:pPr>
            <a:endParaRPr lang="sv-SE" sz="4000" b="1" dirty="0"/>
          </a:p>
          <a:p>
            <a:pPr marL="0" indent="0" algn="ctr">
              <a:buNone/>
            </a:pPr>
            <a:r>
              <a:rPr lang="sv-SE" sz="2400" b="1" dirty="0"/>
              <a:t>Sunetdagarna våren 2017</a:t>
            </a:r>
          </a:p>
          <a:p>
            <a:pPr marL="0" indent="0" algn="ctr">
              <a:buNone/>
            </a:pPr>
            <a:endParaRPr lang="sv-SE" sz="1800" dirty="0"/>
          </a:p>
          <a:p>
            <a:pPr marL="0" indent="0" algn="ctr">
              <a:buNone/>
            </a:pPr>
            <a:r>
              <a:rPr lang="sv-SE" sz="1800" dirty="0" smtClean="0"/>
              <a:t>Hans Nordlöf</a:t>
            </a:r>
          </a:p>
          <a:p>
            <a:pPr marL="0" indent="0" algn="ctr">
              <a:buNone/>
            </a:pPr>
            <a:r>
              <a:rPr lang="sv-SE" sz="1800" dirty="0" err="1" smtClean="0"/>
              <a:t>hanor@sunet.se</a:t>
            </a:r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389524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616122" y="2401793"/>
            <a:ext cx="10966277" cy="3809042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eduID byggdes med visionen om </a:t>
            </a:r>
            <a:r>
              <a:rPr lang="sv-SE" b="1" i="1" dirty="0" smtClean="0"/>
              <a:t>ett</a:t>
            </a:r>
            <a:r>
              <a:rPr lang="sv-SE" dirty="0" smtClean="0"/>
              <a:t> konto för </a:t>
            </a:r>
            <a:r>
              <a:rPr lang="sv-SE" b="1" i="1" dirty="0" smtClean="0"/>
              <a:t>alla</a:t>
            </a:r>
            <a:r>
              <a:rPr lang="sv-SE" dirty="0" smtClean="0"/>
              <a:t> kontakter med högskolan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b="1" dirty="0" smtClean="0">
                <a:latin typeface="Arial"/>
                <a:cs typeface="Arial"/>
              </a:rPr>
              <a:t>Skall vi hålla fast vid den visionen?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eduID är idag helt frikopplat från lärosätena, ingen informationsöverföring görs från exempelvis </a:t>
            </a:r>
            <a:r>
              <a:rPr lang="sv-SE" dirty="0" err="1" smtClean="0"/>
              <a:t>Ladok</a:t>
            </a:r>
            <a:r>
              <a:rPr lang="sv-SE" dirty="0" smtClean="0"/>
              <a:t> eller lärosätenas kontohanteringssystem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Skall vi arbeta på att eduID skall kunna förmedla ”</a:t>
            </a:r>
            <a:r>
              <a:rPr lang="sv-SE" dirty="0" err="1" smtClean="0"/>
              <a:t>states</a:t>
            </a:r>
            <a:r>
              <a:rPr lang="sv-SE" dirty="0" smtClean="0"/>
              <a:t>”?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eduID kommer att införa möjlighet att länka ORCID till ett konto</a:t>
            </a:r>
          </a:p>
        </p:txBody>
      </p:sp>
      <p:sp>
        <p:nvSpPr>
          <p:cNvPr id="5" name="Rubrik 4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</p:spPr>
        <p:txBody>
          <a:bodyPr>
            <a:noAutofit/>
          </a:bodyPr>
          <a:lstStyle/>
          <a:p>
            <a:r>
              <a:rPr lang="sv-SE" sz="2800" b="1" dirty="0" smtClean="0"/>
              <a:t>eduID under 2017</a:t>
            </a:r>
            <a:endParaRPr lang="sv-SE" sz="2800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282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eduID kommer att införa MFA i olika varianter under 2017</a:t>
            </a:r>
            <a:endParaRPr lang="sv-SE" sz="14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err="1" smtClean="0"/>
              <a:t>Refeds</a:t>
            </a:r>
            <a:r>
              <a:rPr lang="sv-SE" dirty="0" smtClean="0"/>
              <a:t> definition kommer att införas, med ”Trust On </a:t>
            </a:r>
            <a:r>
              <a:rPr lang="sv-SE" dirty="0" err="1" smtClean="0"/>
              <a:t>First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r>
              <a:rPr lang="sv-SE" dirty="0" smtClean="0"/>
              <a:t>”. Dvs. självregistrering. De metoder vi kan tänka oss är OTP (TOTP), SMS</a:t>
            </a:r>
            <a:endParaRPr lang="sv-SE" sz="14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SWAMID talar om ”</a:t>
            </a:r>
            <a:r>
              <a:rPr lang="sv-SE" dirty="0" err="1" smtClean="0"/>
              <a:t>vettad</a:t>
            </a:r>
            <a:r>
              <a:rPr lang="sv-SE" dirty="0" smtClean="0"/>
              <a:t>” andra faktor, dvs. någon form av förstärkt bevisning vid registrering av faktorn. I dagsläget ingen självregistrering för SWAMID AL2. Denna andra faktor kommer antagligen att vara U2F och användas för ombud (RA) inom SE-leg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endParaRPr lang="sv-SE" dirty="0"/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742158" y="1321690"/>
            <a:ext cx="10287090" cy="775227"/>
          </a:xfrm>
        </p:spPr>
        <p:txBody>
          <a:bodyPr>
            <a:normAutofit/>
          </a:bodyPr>
          <a:lstStyle/>
          <a:p>
            <a:r>
              <a:rPr lang="sv-SE" dirty="0" smtClean="0">
                <a:solidFill>
                  <a:srgbClr val="E26A23"/>
                </a:solidFill>
              </a:rPr>
              <a:t>eduID som </a:t>
            </a:r>
            <a:r>
              <a:rPr lang="sv-SE" dirty="0" smtClean="0">
                <a:solidFill>
                  <a:srgbClr val="E26A23"/>
                </a:solidFill>
              </a:rPr>
              <a:t>MFA-exempel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57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v-SE" dirty="0" smtClean="0"/>
          </a:p>
          <a:p>
            <a:r>
              <a:rPr lang="sv-SE" dirty="0" smtClean="0">
                <a:latin typeface="Arial"/>
                <a:cs typeface="Arial"/>
              </a:rPr>
              <a:t>..fyra kategorier</a:t>
            </a:r>
          </a:p>
          <a:p>
            <a:r>
              <a:rPr lang="sv-SE" dirty="0" err="1" smtClean="0">
                <a:latin typeface="Arial"/>
                <a:cs typeface="Arial"/>
              </a:rPr>
              <a:t>something</a:t>
            </a:r>
            <a:r>
              <a:rPr lang="sv-SE" dirty="0" smtClean="0">
                <a:latin typeface="Arial"/>
                <a:cs typeface="Arial"/>
              </a:rPr>
              <a:t> </a:t>
            </a:r>
            <a:r>
              <a:rPr lang="sv-SE" dirty="0">
                <a:latin typeface="Arial"/>
                <a:cs typeface="Arial"/>
              </a:rPr>
              <a:t>an </a:t>
            </a:r>
            <a:r>
              <a:rPr lang="sv-SE" dirty="0" err="1">
                <a:latin typeface="Arial"/>
                <a:cs typeface="Arial"/>
              </a:rPr>
              <a:t>entity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b="1" i="1" dirty="0">
                <a:latin typeface="Arial"/>
                <a:cs typeface="Arial"/>
              </a:rPr>
              <a:t>has</a:t>
            </a:r>
            <a:r>
              <a:rPr lang="sv-SE" dirty="0">
                <a:latin typeface="Arial"/>
                <a:cs typeface="Arial"/>
              </a:rPr>
              <a:t> (</a:t>
            </a:r>
            <a:r>
              <a:rPr lang="sv-SE" dirty="0" err="1">
                <a:latin typeface="Arial"/>
                <a:cs typeface="Arial"/>
              </a:rPr>
              <a:t>e.g</a:t>
            </a:r>
            <a:r>
              <a:rPr lang="sv-SE" dirty="0">
                <a:latin typeface="Arial"/>
                <a:cs typeface="Arial"/>
              </a:rPr>
              <a:t>., </a:t>
            </a:r>
            <a:r>
              <a:rPr lang="sv-SE" dirty="0" err="1">
                <a:latin typeface="Arial"/>
                <a:cs typeface="Arial"/>
              </a:rPr>
              <a:t>device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dirty="0" err="1">
                <a:latin typeface="Arial"/>
                <a:cs typeface="Arial"/>
              </a:rPr>
              <a:t>signature</a:t>
            </a:r>
            <a:r>
              <a:rPr lang="sv-SE" dirty="0">
                <a:latin typeface="Arial"/>
                <a:cs typeface="Arial"/>
              </a:rPr>
              <a:t>, passport, hardware </a:t>
            </a:r>
            <a:r>
              <a:rPr lang="sv-SE" dirty="0" err="1">
                <a:latin typeface="Arial"/>
                <a:cs typeface="Arial"/>
              </a:rPr>
              <a:t>device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dirty="0" err="1">
                <a:latin typeface="Arial"/>
                <a:cs typeface="Arial"/>
              </a:rPr>
              <a:t>containing</a:t>
            </a:r>
            <a:r>
              <a:rPr lang="sv-SE" dirty="0">
                <a:latin typeface="Arial"/>
                <a:cs typeface="Arial"/>
              </a:rPr>
              <a:t> a </a:t>
            </a:r>
            <a:r>
              <a:rPr lang="sv-SE" dirty="0" err="1">
                <a:latin typeface="Arial"/>
                <a:cs typeface="Arial"/>
              </a:rPr>
              <a:t>credential</a:t>
            </a:r>
            <a:r>
              <a:rPr lang="sv-SE" dirty="0">
                <a:latin typeface="Arial"/>
                <a:cs typeface="Arial"/>
              </a:rPr>
              <a:t>, private </a:t>
            </a:r>
            <a:r>
              <a:rPr lang="sv-SE" dirty="0" err="1">
                <a:latin typeface="Arial"/>
                <a:cs typeface="Arial"/>
              </a:rPr>
              <a:t>key</a:t>
            </a:r>
            <a:r>
              <a:rPr lang="sv-SE" dirty="0">
                <a:latin typeface="Arial"/>
                <a:cs typeface="Arial"/>
              </a:rPr>
              <a:t>)</a:t>
            </a:r>
            <a:r>
              <a:rPr lang="sv-SE" dirty="0" smtClean="0">
                <a:latin typeface="Arial"/>
                <a:cs typeface="Arial"/>
              </a:rPr>
              <a:t>;</a:t>
            </a:r>
          </a:p>
          <a:p>
            <a:r>
              <a:rPr lang="sv-SE" dirty="0" err="1" smtClean="0">
                <a:latin typeface="Arial"/>
                <a:cs typeface="Arial"/>
              </a:rPr>
              <a:t>something</a:t>
            </a:r>
            <a:r>
              <a:rPr lang="sv-SE" dirty="0" smtClean="0">
                <a:latin typeface="Arial"/>
                <a:cs typeface="Arial"/>
              </a:rPr>
              <a:t> </a:t>
            </a:r>
            <a:r>
              <a:rPr lang="sv-SE" dirty="0">
                <a:latin typeface="Arial"/>
                <a:cs typeface="Arial"/>
              </a:rPr>
              <a:t>an </a:t>
            </a:r>
            <a:r>
              <a:rPr lang="sv-SE" dirty="0" err="1">
                <a:latin typeface="Arial"/>
                <a:cs typeface="Arial"/>
              </a:rPr>
              <a:t>entity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b="1" i="1" dirty="0" err="1">
                <a:latin typeface="Arial"/>
                <a:cs typeface="Arial"/>
              </a:rPr>
              <a:t>knows</a:t>
            </a:r>
            <a:r>
              <a:rPr lang="sv-SE" dirty="0">
                <a:latin typeface="Arial"/>
                <a:cs typeface="Arial"/>
              </a:rPr>
              <a:t> (</a:t>
            </a:r>
            <a:r>
              <a:rPr lang="sv-SE" dirty="0" err="1">
                <a:latin typeface="Arial"/>
                <a:cs typeface="Arial"/>
              </a:rPr>
              <a:t>e.g</a:t>
            </a:r>
            <a:r>
              <a:rPr lang="sv-SE" dirty="0">
                <a:latin typeface="Arial"/>
                <a:cs typeface="Arial"/>
              </a:rPr>
              <a:t>., </a:t>
            </a:r>
            <a:r>
              <a:rPr lang="sv-SE" dirty="0" err="1">
                <a:latin typeface="Arial"/>
                <a:cs typeface="Arial"/>
              </a:rPr>
              <a:t>password</a:t>
            </a:r>
            <a:r>
              <a:rPr lang="sv-SE" dirty="0">
                <a:latin typeface="Arial"/>
                <a:cs typeface="Arial"/>
              </a:rPr>
              <a:t>, PIN); </a:t>
            </a:r>
            <a:endParaRPr lang="sv-SE" dirty="0" smtClean="0">
              <a:latin typeface="Arial"/>
              <a:cs typeface="Arial"/>
            </a:endParaRPr>
          </a:p>
          <a:p>
            <a:r>
              <a:rPr lang="sv-SE" dirty="0" err="1" smtClean="0">
                <a:latin typeface="Arial"/>
                <a:cs typeface="Arial"/>
              </a:rPr>
              <a:t>something</a:t>
            </a:r>
            <a:r>
              <a:rPr lang="sv-SE" dirty="0" smtClean="0">
                <a:latin typeface="Arial"/>
                <a:cs typeface="Arial"/>
              </a:rPr>
              <a:t> </a:t>
            </a:r>
            <a:r>
              <a:rPr lang="sv-SE" dirty="0">
                <a:latin typeface="Arial"/>
                <a:cs typeface="Arial"/>
              </a:rPr>
              <a:t>an </a:t>
            </a:r>
            <a:r>
              <a:rPr lang="sv-SE" dirty="0" err="1">
                <a:latin typeface="Arial"/>
                <a:cs typeface="Arial"/>
              </a:rPr>
              <a:t>entity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b="1" i="1" dirty="0">
                <a:latin typeface="Arial"/>
                <a:cs typeface="Arial"/>
              </a:rPr>
              <a:t>is</a:t>
            </a:r>
            <a:r>
              <a:rPr lang="sv-SE" dirty="0">
                <a:latin typeface="Arial"/>
                <a:cs typeface="Arial"/>
              </a:rPr>
              <a:t> (</a:t>
            </a:r>
            <a:r>
              <a:rPr lang="sv-SE" dirty="0" err="1">
                <a:latin typeface="Arial"/>
                <a:cs typeface="Arial"/>
              </a:rPr>
              <a:t>e.g</a:t>
            </a:r>
            <a:r>
              <a:rPr lang="sv-SE" dirty="0">
                <a:latin typeface="Arial"/>
                <a:cs typeface="Arial"/>
              </a:rPr>
              <a:t>., </a:t>
            </a:r>
            <a:r>
              <a:rPr lang="sv-SE" dirty="0" err="1">
                <a:latin typeface="Arial"/>
                <a:cs typeface="Arial"/>
              </a:rPr>
              <a:t>biometric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dirty="0" err="1">
                <a:latin typeface="Arial"/>
                <a:cs typeface="Arial"/>
              </a:rPr>
              <a:t>characteristic</a:t>
            </a:r>
            <a:r>
              <a:rPr lang="sv-SE" dirty="0">
                <a:latin typeface="Arial"/>
                <a:cs typeface="Arial"/>
              </a:rPr>
              <a:t>)</a:t>
            </a:r>
            <a:r>
              <a:rPr lang="sv-SE" dirty="0" smtClean="0">
                <a:latin typeface="Arial"/>
                <a:cs typeface="Arial"/>
              </a:rPr>
              <a:t>;</a:t>
            </a:r>
          </a:p>
          <a:p>
            <a:r>
              <a:rPr lang="sv-SE" dirty="0" err="1" smtClean="0">
                <a:latin typeface="Arial"/>
                <a:cs typeface="Arial"/>
              </a:rPr>
              <a:t>something</a:t>
            </a:r>
            <a:r>
              <a:rPr lang="sv-SE" dirty="0" smtClean="0">
                <a:latin typeface="Arial"/>
                <a:cs typeface="Arial"/>
              </a:rPr>
              <a:t> </a:t>
            </a:r>
            <a:r>
              <a:rPr lang="sv-SE" dirty="0">
                <a:latin typeface="Arial"/>
                <a:cs typeface="Arial"/>
              </a:rPr>
              <a:t>an </a:t>
            </a:r>
            <a:r>
              <a:rPr lang="sv-SE" dirty="0" err="1">
                <a:latin typeface="Arial"/>
                <a:cs typeface="Arial"/>
              </a:rPr>
              <a:t>entity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dirty="0" err="1">
                <a:latin typeface="Arial"/>
                <a:cs typeface="Arial"/>
              </a:rPr>
              <a:t>typically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b="1" i="1" dirty="0" err="1">
                <a:latin typeface="Arial"/>
                <a:cs typeface="Arial"/>
              </a:rPr>
              <a:t>does</a:t>
            </a:r>
            <a:r>
              <a:rPr lang="sv-SE" dirty="0">
                <a:latin typeface="Arial"/>
                <a:cs typeface="Arial"/>
              </a:rPr>
              <a:t> (</a:t>
            </a:r>
            <a:r>
              <a:rPr lang="sv-SE" dirty="0" err="1">
                <a:latin typeface="Arial"/>
                <a:cs typeface="Arial"/>
              </a:rPr>
              <a:t>e.g</a:t>
            </a:r>
            <a:r>
              <a:rPr lang="sv-SE" dirty="0">
                <a:latin typeface="Arial"/>
                <a:cs typeface="Arial"/>
              </a:rPr>
              <a:t>., </a:t>
            </a:r>
            <a:r>
              <a:rPr lang="sv-SE" dirty="0" err="1">
                <a:latin typeface="Arial"/>
                <a:cs typeface="Arial"/>
              </a:rPr>
              <a:t>behaviour</a:t>
            </a:r>
            <a:r>
              <a:rPr lang="sv-SE" dirty="0">
                <a:latin typeface="Arial"/>
                <a:cs typeface="Arial"/>
              </a:rPr>
              <a:t> </a:t>
            </a:r>
            <a:r>
              <a:rPr lang="sv-SE" dirty="0" err="1">
                <a:latin typeface="Arial"/>
                <a:cs typeface="Arial"/>
              </a:rPr>
              <a:t>pattern</a:t>
            </a:r>
            <a:r>
              <a:rPr lang="sv-SE" dirty="0">
                <a:latin typeface="Arial"/>
                <a:cs typeface="Arial"/>
              </a:rPr>
              <a:t>). </a:t>
            </a:r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Refeds</a:t>
            </a:r>
            <a:r>
              <a:rPr lang="sv-SE" dirty="0" smtClean="0"/>
              <a:t> </a:t>
            </a:r>
            <a:r>
              <a:rPr lang="sv-SE" dirty="0" smtClean="0"/>
              <a:t>MFA och </a:t>
            </a:r>
            <a:r>
              <a:rPr lang="sv-SE" dirty="0" smtClean="0"/>
              <a:t>ITU-T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537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543630" y="1984702"/>
            <a:ext cx="10744200" cy="4547511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Folk </a:t>
            </a:r>
            <a:r>
              <a:rPr lang="sv-SE" dirty="0"/>
              <a:t>som samarbetar med högskolevärlden men inte kan få konto på ett lärosäte, exempelvis forskningsinstitutioner vid företag, externa sakkunniga</a:t>
            </a:r>
            <a:r>
              <a:rPr lang="sv-SE" dirty="0" smtClean="0"/>
              <a:t>.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/>
              <a:t>Dessa kan få ett konto på eduID. Som exempel kan man basera forskningssamarbeten på attributrelease av ORCID för </a:t>
            </a:r>
            <a:r>
              <a:rPr lang="sv-SE" dirty="0" smtClean="0"/>
              <a:t>deltagarna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47959" y="1041267"/>
            <a:ext cx="10464796" cy="775227"/>
          </a:xfrm>
        </p:spPr>
        <p:txBody>
          <a:bodyPr/>
          <a:lstStyle/>
          <a:p>
            <a:r>
              <a:rPr lang="sv-SE" dirty="0" smtClean="0">
                <a:solidFill>
                  <a:srgbClr val="E26A23"/>
                </a:solidFill>
              </a:rPr>
              <a:t>eduID som </a:t>
            </a:r>
            <a:r>
              <a:rPr lang="sv-SE" dirty="0" err="1" smtClean="0">
                <a:solidFill>
                  <a:srgbClr val="E26A23"/>
                </a:solidFill>
              </a:rPr>
              <a:t>IoLR</a:t>
            </a:r>
            <a:r>
              <a:rPr lang="sv-SE" dirty="0" smtClean="0">
                <a:solidFill>
                  <a:srgbClr val="E26A23"/>
                </a:solidFill>
              </a:rPr>
              <a:t> (IdP </a:t>
            </a:r>
            <a:r>
              <a:rPr lang="sv-SE" dirty="0" err="1" smtClean="0">
                <a:solidFill>
                  <a:srgbClr val="E26A23"/>
                </a:solidFill>
              </a:rPr>
              <a:t>of</a:t>
            </a:r>
            <a:r>
              <a:rPr lang="sv-SE" dirty="0" smtClean="0">
                <a:solidFill>
                  <a:srgbClr val="E26A23"/>
                </a:solidFill>
              </a:rPr>
              <a:t> Last </a:t>
            </a:r>
            <a:r>
              <a:rPr lang="sv-SE" dirty="0" err="1" smtClean="0">
                <a:solidFill>
                  <a:srgbClr val="E26A23"/>
                </a:solidFill>
              </a:rPr>
              <a:t>Resort</a:t>
            </a:r>
            <a:r>
              <a:rPr lang="sv-SE" dirty="0" smtClean="0">
                <a:solidFill>
                  <a:srgbClr val="E26A23"/>
                </a:solidFill>
              </a:rPr>
              <a:t>)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25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2116666"/>
            <a:ext cx="10744200" cy="4547511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eduID kommer att sätta upp en federerad (enligt Rolands förslag) OIDC OP (= </a:t>
            </a:r>
            <a:r>
              <a:rPr lang="sv-SE" dirty="0" err="1" smtClean="0"/>
              <a:t>Open</a:t>
            </a:r>
            <a:r>
              <a:rPr lang="sv-SE" dirty="0" smtClean="0"/>
              <a:t> ID </a:t>
            </a:r>
            <a:r>
              <a:rPr lang="sv-SE" dirty="0" err="1" smtClean="0"/>
              <a:t>Connect</a:t>
            </a:r>
            <a:r>
              <a:rPr lang="sv-SE" dirty="0" smtClean="0"/>
              <a:t> </a:t>
            </a:r>
            <a:r>
              <a:rPr lang="sv-SE" dirty="0" err="1" smtClean="0"/>
              <a:t>Provider</a:t>
            </a:r>
            <a:r>
              <a:rPr lang="sv-SE" dirty="0" smtClean="0"/>
              <a:t>) för att ge möjlighet att bygga tjänster med OIDC-protokollet för </a:t>
            </a:r>
            <a:r>
              <a:rPr lang="sv-SE" dirty="0" err="1" smtClean="0"/>
              <a:t>assertions</a:t>
            </a:r>
            <a:endParaRPr lang="sv-SE" dirty="0" smtClean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Skall vi realisera det som en </a:t>
            </a:r>
            <a:r>
              <a:rPr lang="sv-SE" dirty="0" err="1" smtClean="0"/>
              <a:t>gateway</a:t>
            </a:r>
            <a:r>
              <a:rPr lang="sv-SE" dirty="0" smtClean="0"/>
              <a:t> mellan SAML och OIDC, eller skall vi se det som två olika </a:t>
            </a:r>
            <a:r>
              <a:rPr lang="sv-SE" dirty="0" err="1" smtClean="0"/>
              <a:t>IdP:er</a:t>
            </a:r>
            <a:r>
              <a:rPr lang="sv-SE" dirty="0" smtClean="0"/>
              <a:t>?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dirty="0" smtClean="0"/>
              <a:t>Vi söker ”</a:t>
            </a:r>
            <a:r>
              <a:rPr lang="sv-SE" dirty="0" err="1" smtClean="0"/>
              <a:t>early</a:t>
            </a:r>
            <a:r>
              <a:rPr lang="sv-SE" dirty="0" smtClean="0"/>
              <a:t> </a:t>
            </a:r>
            <a:r>
              <a:rPr lang="sv-SE" dirty="0" err="1" smtClean="0"/>
              <a:t>adopters</a:t>
            </a:r>
            <a:r>
              <a:rPr lang="sv-SE" dirty="0" smtClean="0"/>
              <a:t>” bland lärosätena när det gäller att bygga tjänster baserade på OIDC</a:t>
            </a:r>
            <a:endParaRPr lang="sv-SE" dirty="0"/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>
                <a:solidFill>
                  <a:srgbClr val="E26A23"/>
                </a:solidFill>
              </a:rPr>
              <a:t>SAML 3 </a:t>
            </a:r>
            <a:r>
              <a:rPr lang="sv-SE" dirty="0" smtClean="0">
                <a:solidFill>
                  <a:srgbClr val="E26A23"/>
                </a:solidFill>
                <a:sym typeface="Wingdings"/>
              </a:rPr>
              <a:t>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230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 smtClean="0"/>
              <a:t>eduID: </a:t>
            </a:r>
            <a:r>
              <a:rPr lang="sv-SE" sz="2400" dirty="0" smtClean="0">
                <a:hlinkClick r:id="rId2"/>
              </a:rPr>
              <a:t>https</a:t>
            </a:r>
            <a:r>
              <a:rPr lang="sv-SE" sz="2400" dirty="0">
                <a:hlinkClick r:id="rId2"/>
              </a:rPr>
              <a:t>://wiki.swamid.se/display/SWAMID</a:t>
            </a:r>
            <a:r>
              <a:rPr lang="sv-SE" sz="2400" dirty="0" smtClean="0">
                <a:hlinkClick r:id="rId2"/>
              </a:rPr>
              <a:t>/eduID.se</a:t>
            </a:r>
            <a:r>
              <a:rPr lang="sv-SE" sz="2400" dirty="0" smtClean="0"/>
              <a:t> 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endParaRPr lang="sv-SE" sz="2400" dirty="0" smtClean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endParaRPr lang="sv-SE" sz="2400" dirty="0"/>
          </a:p>
          <a:p>
            <a:pPr marL="0" indent="0" algn="ctr">
              <a:buClr>
                <a:srgbClr val="E26A23"/>
              </a:buClr>
              <a:buNone/>
            </a:pPr>
            <a:r>
              <a:rPr lang="sv-SE" sz="2400" dirty="0" smtClean="0"/>
              <a:t>Kontakta: </a:t>
            </a:r>
          </a:p>
          <a:p>
            <a:pPr marL="0" indent="0" algn="ctr">
              <a:buClr>
                <a:srgbClr val="E26A23"/>
              </a:buClr>
              <a:buNone/>
            </a:pPr>
            <a:r>
              <a:rPr lang="sv-SE" sz="2400" dirty="0" smtClean="0">
                <a:hlinkClick r:id="rId3"/>
              </a:rPr>
              <a:t>pax@sunet.se</a:t>
            </a:r>
            <a:endParaRPr lang="sv-SE" sz="2400" dirty="0" smtClean="0"/>
          </a:p>
          <a:p>
            <a:pPr marL="0" indent="0" algn="ctr">
              <a:buClr>
                <a:srgbClr val="E26A23"/>
              </a:buClr>
              <a:buNone/>
            </a:pPr>
            <a:r>
              <a:rPr lang="sv-SE" sz="2400" dirty="0" smtClean="0">
                <a:hlinkClick r:id="rId4"/>
              </a:rPr>
              <a:t>hanor@sunet.se</a:t>
            </a:r>
            <a:endParaRPr lang="sv-SE" sz="2400" dirty="0" smtClean="0"/>
          </a:p>
          <a:p>
            <a:pPr marL="0" indent="0">
              <a:buClr>
                <a:srgbClr val="E26A23"/>
              </a:buClr>
              <a:buNone/>
            </a:pPr>
            <a:endParaRPr lang="sv-SE" sz="3200" dirty="0"/>
          </a:p>
          <a:p>
            <a:pPr marL="457140" lvl="1" indent="0">
              <a:buClr>
                <a:srgbClr val="E26A23"/>
              </a:buClr>
              <a:buNone/>
            </a:pPr>
            <a:endParaRPr lang="sv-SE" sz="3200" dirty="0" smtClean="0"/>
          </a:p>
          <a:p>
            <a:pPr marL="457140" lvl="1" indent="0">
              <a:buClr>
                <a:srgbClr val="E26A23"/>
              </a:buClr>
              <a:buNone/>
            </a:pPr>
            <a:endParaRPr lang="sv-SE" sz="2400" dirty="0" smtClean="0"/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E26A23"/>
                </a:solidFill>
              </a:rPr>
              <a:t>Mer information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3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unet_mall_draft2016_SWAMID.pptx" id="{4A57B3CC-7BEE-40C5-A6EA-82852BFAA183}" vid="{2850219F-2E00-4BDB-9426-F6CF0F2B08E2}"/>
    </a:ext>
  </a:extLst>
</a:theme>
</file>

<file path=ppt/theme/theme2.xml><?xml version="1.0" encoding="utf-8"?>
<a:theme xmlns:a="http://schemas.openxmlformats.org/drawingml/2006/main" name="1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unet_mall_draft2016_SWAMID.pptx" id="{4A57B3CC-7BEE-40C5-A6EA-82852BFAA183}" vid="{00B37522-4458-4CBB-9934-AB9FDC4F6C7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Sunet_mall_draft2016_SWAMID</Template>
  <TotalTime>1808</TotalTime>
  <Words>388</Words>
  <Application>Microsoft Macintosh PowerPoint</Application>
  <PresentationFormat>Anpassad</PresentationFormat>
  <Paragraphs>38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Bildrubriker</vt:lpstr>
      </vt:variant>
      <vt:variant>
        <vt:i4>7</vt:i4>
      </vt:variant>
    </vt:vector>
  </HeadingPairs>
  <TitlesOfParts>
    <vt:vector size="9" baseType="lpstr">
      <vt:lpstr>16.9 mall Sunet</vt:lpstr>
      <vt:lpstr>1_16.9 mall Sunet</vt:lpstr>
      <vt:lpstr>PowerPoint-presentation</vt:lpstr>
      <vt:lpstr>eduID under 2017</vt:lpstr>
      <vt:lpstr>eduID som MFA-exempel</vt:lpstr>
      <vt:lpstr>Refeds MFA och ITU-T</vt:lpstr>
      <vt:lpstr>eduID som IoLR (IdP of Last Resort)</vt:lpstr>
      <vt:lpstr>SAML 3 </vt:lpstr>
      <vt:lpstr>Mer information</vt:lpstr>
    </vt:vector>
  </TitlesOfParts>
  <Company>SUNET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SWAMID byter signeringsnyckel - Sunetdagarna våren 2017</dc:title>
  <dc:subject>SWAMID</dc:subject>
  <dc:creator>Pål Axelsson</dc:creator>
  <cp:lastModifiedBy>Hans Nordlöf</cp:lastModifiedBy>
  <cp:revision>45</cp:revision>
  <cp:lastPrinted>2016-01-11T11:48:47Z</cp:lastPrinted>
  <dcterms:created xsi:type="dcterms:W3CDTF">2016-12-06T21:36:11Z</dcterms:created>
  <dcterms:modified xsi:type="dcterms:W3CDTF">2017-03-28T15:54:58Z</dcterms:modified>
  <cp:category>SWAMID</cp:category>
</cp:coreProperties>
</file>