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9"/>
  </p:notesMasterIdLst>
  <p:handoutMasterIdLst>
    <p:handoutMasterId r:id="rId10"/>
  </p:handoutMasterIdLst>
  <p:sldIdLst>
    <p:sldId id="339" r:id="rId3"/>
    <p:sldId id="353" r:id="rId4"/>
    <p:sldId id="340" r:id="rId5"/>
    <p:sldId id="354" r:id="rId6"/>
    <p:sldId id="351" r:id="rId7"/>
    <p:sldId id="355" r:id="rId8"/>
  </p:sldIdLst>
  <p:sldSz cx="12192000" cy="6858000"/>
  <p:notesSz cx="6858000" cy="9144000"/>
  <p:defaultTextStyle>
    <a:defPPr>
      <a:defRPr lang="sv-SE"/>
    </a:defPPr>
    <a:lvl1pPr marL="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A23"/>
    <a:srgbClr val="0B69BD"/>
    <a:srgbClr val="0B5EA5"/>
    <a:srgbClr val="00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909" autoAdjust="0"/>
  </p:normalViewPr>
  <p:slideViewPr>
    <p:cSldViewPr snapToGrid="0">
      <p:cViewPr varScale="1">
        <p:scale>
          <a:sx n="71" d="100"/>
          <a:sy n="71" d="100"/>
        </p:scale>
        <p:origin x="449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74D65-D505-CE4F-B718-087D87EB9FA2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3FCA-D817-6741-A62D-0E04E5C39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66045" y="2122318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325899" y="2122318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64451" y="1321691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09"/>
            <a:ext cx="10822517" cy="4385727"/>
          </a:xfrm>
          <a:prstGeom prst="rect">
            <a:avLst/>
          </a:prstGeom>
          <a:solidFill>
            <a:srgbClr val="FFFFFF"/>
          </a:solidFill>
          <a:ln w="63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8" rIns="91430" bIns="45718" rtlCol="0" anchor="ctr"/>
          <a:lstStyle/>
          <a:p>
            <a:pPr algn="ctr"/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2066219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7F7F7F"/>
                </a:solidFill>
              </a:defRPr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r>
              <a:rPr lang="sv-SE" noProof="0"/>
              <a:t>Klicka på ikonen för att lägga till en bild</a:t>
            </a:r>
            <a:endParaRPr lang="sv-SE" noProof="0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j-ea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14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28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43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57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968065" y="3192874"/>
            <a:ext cx="4555067" cy="1352801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 sz="2800"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wamid-logos-final-03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111" y="2016987"/>
            <a:ext cx="7835317" cy="29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pic>
        <p:nvPicPr>
          <p:cNvPr id="4" name="Picture 3" descr="swamid-logos-final-02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12" y="169333"/>
            <a:ext cx="1172670" cy="1345121"/>
          </a:xfrm>
          <a:prstGeom prst="rect">
            <a:avLst/>
          </a:prstGeom>
        </p:spPr>
      </p:pic>
      <p:pic>
        <p:nvPicPr>
          <p:cNvPr id="16" name="Picture 15" descr="logga_SUNET_grey.pd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417733"/>
            <a:ext cx="298979" cy="3725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782" r:id="rId3"/>
    <p:sldLayoutId id="2147483818" r:id="rId4"/>
    <p:sldLayoutId id="2147483670" r:id="rId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kern="1200">
          <a:solidFill>
            <a:schemeClr val="tx1">
              <a:lumMod val="50000"/>
              <a:lumOff val="50000"/>
            </a:schemeClr>
          </a:solidFill>
          <a:latin typeface="Helvetica"/>
          <a:ea typeface="+mj-ea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800" b="0" i="0" kern="1200">
          <a:solidFill>
            <a:srgbClr val="7F7F7F"/>
          </a:solidFill>
          <a:latin typeface="Helvetica Light"/>
          <a:ea typeface="+mn-ea"/>
          <a:cs typeface="Helvetica Light"/>
        </a:defRPr>
      </a:lvl1pPr>
      <a:lvl2pPr marL="800040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="0" i="0" kern="1200">
          <a:solidFill>
            <a:srgbClr val="7F7F7F"/>
          </a:solidFill>
          <a:latin typeface="Helvetica Light"/>
          <a:ea typeface="+mn-ea"/>
          <a:cs typeface="Helvetica Light"/>
        </a:defRPr>
      </a:lvl2pPr>
      <a:lvl3pPr marL="1257185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900" b="0" i="0" kern="1200">
          <a:solidFill>
            <a:srgbClr val="7F7F7F"/>
          </a:solidFill>
          <a:latin typeface="Helvetica Light"/>
          <a:ea typeface="+mn-ea"/>
          <a:cs typeface="Helvetica Light"/>
        </a:defRPr>
      </a:lvl3pPr>
      <a:lvl4pPr marL="1657177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="0" i="0" kern="1200">
          <a:solidFill>
            <a:srgbClr val="7F7F7F"/>
          </a:solidFill>
          <a:latin typeface="Helvetica Light"/>
          <a:ea typeface="+mn-ea"/>
          <a:cs typeface="Helvetica Light"/>
        </a:defRPr>
      </a:lvl4pPr>
      <a:lvl5pPr marL="2114320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500" b="0" i="0" kern="1200">
          <a:solidFill>
            <a:srgbClr val="7F7F7F"/>
          </a:solidFill>
          <a:latin typeface="Helvetica Light"/>
          <a:ea typeface="+mn-ea"/>
          <a:cs typeface="Helvetica Light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857" indent="-28571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858" indent="-22857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600000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7143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wamid.se/display/SWAMID/Nyckelrullning+2016" TargetMode="External"/><Relationship Id="rId2" Type="http://schemas.openxmlformats.org/officeDocument/2006/relationships/hyperlink" Target="https://wiki.swamid.se/display/SWAMID/Nyckelrullning+2016+-+Nyckelceremoni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d.swamid.se/md/deprecated-metadata-download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744855"/>
            <a:ext cx="10972800" cy="3495369"/>
          </a:xfrm>
        </p:spPr>
        <p:txBody>
          <a:bodyPr/>
          <a:lstStyle/>
          <a:p>
            <a:pPr marL="0" indent="0" algn="ctr">
              <a:buNone/>
            </a:pPr>
            <a:r>
              <a:rPr lang="sv-SE" sz="4000" b="1" dirty="0">
                <a:solidFill>
                  <a:srgbClr val="E26A23"/>
                </a:solidFill>
              </a:rPr>
              <a:t>SWAMID byter signeringsnyckel</a:t>
            </a:r>
          </a:p>
          <a:p>
            <a:pPr marL="0" indent="0" algn="ctr">
              <a:buNone/>
            </a:pPr>
            <a:r>
              <a:rPr lang="sv-SE" sz="4000" b="1" dirty="0">
                <a:solidFill>
                  <a:srgbClr val="E26A23"/>
                </a:solidFill>
              </a:rPr>
              <a:t>för SAML-metadata</a:t>
            </a:r>
          </a:p>
          <a:p>
            <a:pPr marL="0" indent="0" algn="ctr">
              <a:buNone/>
            </a:pPr>
            <a:endParaRPr lang="sv-SE" b="1" dirty="0"/>
          </a:p>
          <a:p>
            <a:pPr marL="0" indent="0" algn="ctr">
              <a:buNone/>
            </a:pPr>
            <a:r>
              <a:rPr lang="sv-SE" sz="2400" b="1" dirty="0"/>
              <a:t>Sunetdagarna våren 2017</a:t>
            </a:r>
          </a:p>
          <a:p>
            <a:pPr marL="0" indent="0" algn="ctr">
              <a:buNone/>
            </a:pPr>
            <a:endParaRPr lang="sv-SE" sz="1800" dirty="0"/>
          </a:p>
          <a:p>
            <a:pPr marL="0" indent="0" algn="ctr">
              <a:buNone/>
            </a:pPr>
            <a:r>
              <a:rPr lang="sv-SE" sz="2400" dirty="0"/>
              <a:t>Pål Axelsson</a:t>
            </a:r>
          </a:p>
          <a:p>
            <a:pPr marL="0" indent="0" algn="ctr">
              <a:buNone/>
            </a:pPr>
            <a:r>
              <a:rPr lang="sv-SE" sz="1800" dirty="0"/>
              <a:t>pax@sunet.se</a:t>
            </a:r>
          </a:p>
        </p:txBody>
      </p:sp>
    </p:spTree>
    <p:extLst>
      <p:ext uri="{BB962C8B-B14F-4D97-AF65-F5344CB8AC3E}">
        <p14:creationId xmlns:p14="http://schemas.microsoft.com/office/powerpoint/2010/main" val="389524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609600" y="1507059"/>
            <a:ext cx="10972800" cy="4094168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När SWAMID skapades för 10 år sedan ansågs 10 år vara en evighet och nu är en evighet på väg att </a:t>
            </a:r>
            <a:r>
              <a:rPr lang="sv-SE" sz="3200"/>
              <a:t>ta slut!</a:t>
            </a:r>
            <a:endParaRPr lang="sv-SE" sz="3200" dirty="0"/>
          </a:p>
          <a:p>
            <a:pPr marL="0" indent="0">
              <a:buClr>
                <a:srgbClr val="E26A23"/>
              </a:buClr>
              <a:buNone/>
            </a:pPr>
            <a:endParaRPr lang="sv-SE" sz="20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 err="1"/>
              <a:t>SWAMIDs</a:t>
            </a:r>
            <a:r>
              <a:rPr lang="sv-SE" sz="3200" dirty="0"/>
              <a:t> signeringsnyckel för SAML-metadata skapades i början av maj 2007 för att vara en evighet</a:t>
            </a:r>
          </a:p>
          <a:p>
            <a:pPr marL="0" indent="0">
              <a:buClr>
                <a:srgbClr val="E26A23"/>
              </a:buClr>
              <a:buNone/>
            </a:pPr>
            <a:endParaRPr lang="sv-SE" sz="20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Nu har en evighet nästan passerat och signeringsnyckeln blir ogiltig 1 maj 2017</a:t>
            </a:r>
          </a:p>
        </p:txBody>
      </p:sp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564452" y="712082"/>
            <a:ext cx="10464796" cy="775227"/>
          </a:xfrm>
        </p:spPr>
        <p:txBody>
          <a:bodyPr/>
          <a:lstStyle/>
          <a:p>
            <a:r>
              <a:rPr lang="sv-SE" dirty="0">
                <a:solidFill>
                  <a:srgbClr val="E26A23"/>
                </a:solidFill>
              </a:rPr>
              <a:t>Varför byts </a:t>
            </a:r>
            <a:r>
              <a:rPr lang="sv-SE" dirty="0" err="1">
                <a:solidFill>
                  <a:srgbClr val="E26A23"/>
                </a:solidFill>
              </a:rPr>
              <a:t>SWAMIDs</a:t>
            </a:r>
            <a:r>
              <a:rPr lang="sv-SE" dirty="0">
                <a:solidFill>
                  <a:srgbClr val="E26A23"/>
                </a:solidFill>
              </a:rPr>
              <a:t> signeringsnyckel?</a:t>
            </a:r>
          </a:p>
        </p:txBody>
      </p:sp>
    </p:spTree>
    <p:extLst>
      <p:ext uri="{BB962C8B-B14F-4D97-AF65-F5344CB8AC3E}">
        <p14:creationId xmlns:p14="http://schemas.microsoft.com/office/powerpoint/2010/main" val="846282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9"/>
            <a:ext cx="10972800" cy="4094168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SWAMID signerar federationens metadata med en </a:t>
            </a:r>
            <a:r>
              <a:rPr lang="sv-SE" sz="3200" dirty="0" err="1"/>
              <a:t>asymetrisk</a:t>
            </a:r>
            <a:r>
              <a:rPr lang="sv-SE" sz="3200" dirty="0"/>
              <a:t> krypteringsnyckel med tillhörande signeringscertifikat</a:t>
            </a:r>
          </a:p>
          <a:p>
            <a:pPr marL="0" indent="0">
              <a:buClr>
                <a:srgbClr val="E26A23"/>
              </a:buClr>
              <a:buNone/>
            </a:pPr>
            <a:endParaRPr lang="sv-SE" sz="20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Signeringen garanterar att den metadata som du laddar ner till din IdP eller din SP kommer från SWAMID</a:t>
            </a:r>
          </a:p>
          <a:p>
            <a:pPr marL="0" indent="0">
              <a:buClr>
                <a:srgbClr val="E26A23"/>
              </a:buClr>
              <a:buNone/>
            </a:pPr>
            <a:endParaRPr lang="sv-SE" sz="20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Signeringsnyckeln är grundstenen i </a:t>
            </a:r>
            <a:r>
              <a:rPr lang="sv-SE" sz="3200" dirty="0" err="1"/>
              <a:t>SWAMIDs</a:t>
            </a:r>
            <a:r>
              <a:rPr lang="sv-SE" sz="3200" dirty="0"/>
              <a:t> tekniska tillit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2"/>
            <a:ext cx="10464796" cy="775227"/>
          </a:xfrm>
        </p:spPr>
        <p:txBody>
          <a:bodyPr/>
          <a:lstStyle/>
          <a:p>
            <a:r>
              <a:rPr lang="sv-SE" dirty="0">
                <a:solidFill>
                  <a:srgbClr val="E26A23"/>
                </a:solidFill>
              </a:rPr>
              <a:t>Varför är signeringsnyckeln så viktig?</a:t>
            </a:r>
          </a:p>
        </p:txBody>
      </p:sp>
    </p:spTree>
    <p:extLst>
      <p:ext uri="{BB962C8B-B14F-4D97-AF65-F5344CB8AC3E}">
        <p14:creationId xmlns:p14="http://schemas.microsoft.com/office/powerpoint/2010/main" val="68775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9"/>
            <a:ext cx="10744200" cy="1025118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Uppdatera snarast alla </a:t>
            </a:r>
            <a:r>
              <a:rPr lang="sv-SE" sz="3200" dirty="0" err="1"/>
              <a:t>IdP</a:t>
            </a:r>
            <a:r>
              <a:rPr lang="sv-SE" sz="3200" dirty="0"/>
              <a:t> och SP med ny signeringsnyckel och nytt </a:t>
            </a:r>
            <a:r>
              <a:rPr lang="sv-SE" sz="3200"/>
              <a:t>metadataflöde (samma </a:t>
            </a:r>
            <a:r>
              <a:rPr lang="sv-SE" sz="3200" dirty="0"/>
              <a:t>innehåll </a:t>
            </a:r>
            <a:r>
              <a:rPr lang="sv-SE" sz="3200"/>
              <a:t>som tidigare)</a:t>
            </a:r>
            <a:endParaRPr lang="sv-SE" sz="3200" dirty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2"/>
            <a:ext cx="10464796" cy="775227"/>
          </a:xfrm>
        </p:spPr>
        <p:txBody>
          <a:bodyPr/>
          <a:lstStyle/>
          <a:p>
            <a:r>
              <a:rPr lang="sv-SE" dirty="0">
                <a:solidFill>
                  <a:srgbClr val="E26A23"/>
                </a:solidFill>
              </a:rPr>
              <a:t>Vad behöver vi göra?</a:t>
            </a:r>
          </a:p>
        </p:txBody>
      </p:sp>
      <p:sp>
        <p:nvSpPr>
          <p:cNvPr id="2" name="Rektangel 1"/>
          <p:cNvSpPr/>
          <p:nvPr/>
        </p:nvSpPr>
        <p:spPr>
          <a:xfrm>
            <a:off x="2396107" y="2604021"/>
            <a:ext cx="793192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1800" dirty="0"/>
              <a:t>Gammal signeringsnyckel för SWAMID</a:t>
            </a:r>
          </a:p>
          <a:p>
            <a:pPr lvl="1">
              <a:buClr>
                <a:srgbClr val="E26A23"/>
              </a:buClr>
            </a:pPr>
            <a:r>
              <a:rPr lang="sv-SE" sz="1200" dirty="0"/>
              <a:t>http://md.swamid.se/md/md-signer.crt</a:t>
            </a:r>
          </a:p>
          <a:p>
            <a:pPr lvl="1">
              <a:buClr>
                <a:srgbClr val="E26A23"/>
              </a:buClr>
            </a:pPr>
            <a:r>
              <a:rPr lang="sv-SE" sz="1200" dirty="0" err="1"/>
              <a:t>Subject</a:t>
            </a:r>
            <a:r>
              <a:rPr lang="sv-SE" sz="1200" dirty="0"/>
              <a:t>: </a:t>
            </a:r>
            <a:r>
              <a:rPr lang="en-US" sz="1200" dirty="0"/>
              <a:t>CN=SWAMID metadata signer v1.1</a:t>
            </a:r>
          </a:p>
          <a:p>
            <a:pPr lvl="1">
              <a:buClr>
                <a:srgbClr val="E26A23"/>
              </a:buClr>
            </a:pPr>
            <a:r>
              <a:rPr lang="en-US" sz="1200" dirty="0" err="1"/>
              <a:t>Giltigt</a:t>
            </a:r>
            <a:r>
              <a:rPr lang="en-US" sz="1200" dirty="0"/>
              <a:t> </a:t>
            </a:r>
            <a:r>
              <a:rPr lang="en-US" sz="1200" dirty="0" err="1"/>
              <a:t>från</a:t>
            </a:r>
            <a:r>
              <a:rPr lang="en-US" sz="1200" dirty="0"/>
              <a:t> </a:t>
            </a:r>
            <a:r>
              <a:rPr lang="en-US" sz="1200" b="1" dirty="0"/>
              <a:t>4 </a:t>
            </a:r>
            <a:r>
              <a:rPr lang="en-US" sz="1200" b="1" dirty="0" err="1"/>
              <a:t>maj</a:t>
            </a:r>
            <a:r>
              <a:rPr lang="en-US" sz="1200" b="1" dirty="0"/>
              <a:t> 2007</a:t>
            </a:r>
            <a:r>
              <a:rPr lang="en-US" sz="1200" dirty="0"/>
              <a:t> till </a:t>
            </a:r>
            <a:r>
              <a:rPr lang="en-US" sz="1200" b="1" dirty="0"/>
              <a:t>1 </a:t>
            </a:r>
            <a:r>
              <a:rPr lang="en-US" sz="1200" b="1" dirty="0" err="1"/>
              <a:t>maj</a:t>
            </a:r>
            <a:r>
              <a:rPr lang="en-US" sz="1200" b="1" dirty="0"/>
              <a:t> 2017</a:t>
            </a:r>
            <a:endParaRPr lang="en-US" sz="1200" dirty="0"/>
          </a:p>
          <a:p>
            <a:pPr lvl="1">
              <a:buClr>
                <a:srgbClr val="E26A23"/>
              </a:buClr>
            </a:pPr>
            <a:r>
              <a:rPr lang="en-US" sz="1200" dirty="0"/>
              <a:t>http://md.swamid.se/md/swamid-2.0.xml	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inloggningstjänster</a:t>
            </a:r>
            <a:r>
              <a:rPr lang="en-US" sz="1200" dirty="0"/>
              <a:t> (</a:t>
            </a:r>
            <a:r>
              <a:rPr lang="en-US" sz="1200" dirty="0" err="1"/>
              <a:t>IdP</a:t>
            </a:r>
            <a:r>
              <a:rPr lang="en-US" sz="1200" dirty="0"/>
              <a:t>)</a:t>
            </a:r>
          </a:p>
          <a:p>
            <a:pPr lvl="1">
              <a:buClr>
                <a:srgbClr val="E26A23"/>
              </a:buClr>
            </a:pPr>
            <a:r>
              <a:rPr lang="en-US" sz="1200" dirty="0"/>
              <a:t>http://md.swamid.se/md/swamid-idp.xml	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webbtjänster</a:t>
            </a:r>
            <a:r>
              <a:rPr lang="en-US" sz="1200" dirty="0"/>
              <a:t> (SP, </a:t>
            </a:r>
            <a:r>
              <a:rPr lang="en-US" sz="1200" dirty="0" err="1"/>
              <a:t>endast</a:t>
            </a:r>
            <a:r>
              <a:rPr lang="en-US" sz="1200" dirty="0"/>
              <a:t> SWAMID)</a:t>
            </a:r>
          </a:p>
          <a:p>
            <a:pPr lvl="1">
              <a:buClr>
                <a:srgbClr val="E26A23"/>
              </a:buClr>
            </a:pPr>
            <a:r>
              <a:rPr lang="en-US" sz="1200" dirty="0"/>
              <a:t>http://md.swamid.se/md/swamid-idp-transitive.xml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webbtjänster</a:t>
            </a:r>
            <a:r>
              <a:rPr lang="en-US" sz="1200" dirty="0"/>
              <a:t> (SP, </a:t>
            </a:r>
            <a:r>
              <a:rPr lang="en-US" sz="1200" dirty="0" err="1"/>
              <a:t>eduGAIN</a:t>
            </a:r>
            <a:r>
              <a:rPr lang="en-US" sz="1200" dirty="0"/>
              <a:t> </a:t>
            </a:r>
            <a:r>
              <a:rPr lang="en-US" sz="1200" dirty="0" err="1"/>
              <a:t>inkl</a:t>
            </a:r>
            <a:r>
              <a:rPr lang="en-US" sz="1200" dirty="0"/>
              <a:t>. </a:t>
            </a:r>
            <a:r>
              <a:rPr lang="en-US" sz="1200" dirty="0" err="1"/>
              <a:t>hela</a:t>
            </a:r>
            <a:r>
              <a:rPr lang="en-US" sz="1200" dirty="0"/>
              <a:t> SWAMID)</a:t>
            </a:r>
            <a:br>
              <a:rPr lang="en-US" sz="1200" dirty="0"/>
            </a:br>
            <a:endParaRPr lang="en-US" sz="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1800" dirty="0"/>
              <a:t>Ny signeringsnyckel för SWAMID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1200" dirty="0"/>
              <a:t>Flyttar från md.swamid.se till </a:t>
            </a:r>
            <a:r>
              <a:rPr lang="sv-SE" sz="1200" b="1" dirty="0"/>
              <a:t>mds</a:t>
            </a:r>
            <a:r>
              <a:rPr lang="sv-SE" sz="1200" dirty="0"/>
              <a:t>.swamid.se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1200" dirty="0">
                <a:solidFill>
                  <a:srgbClr val="E26A23"/>
                </a:solidFill>
              </a:rPr>
              <a:t>http://</a:t>
            </a:r>
            <a:r>
              <a:rPr lang="sv-SE" sz="1200" b="1" dirty="0">
                <a:solidFill>
                  <a:srgbClr val="E26A23"/>
                </a:solidFill>
              </a:rPr>
              <a:t>mds</a:t>
            </a:r>
            <a:r>
              <a:rPr lang="sv-SE" sz="1200" dirty="0">
                <a:solidFill>
                  <a:srgbClr val="E26A23"/>
                </a:solidFill>
              </a:rPr>
              <a:t>.swamid.se/md/</a:t>
            </a:r>
            <a:r>
              <a:rPr lang="sv-SE" sz="1200" b="1" dirty="0">
                <a:solidFill>
                  <a:srgbClr val="E26A23"/>
                </a:solidFill>
              </a:rPr>
              <a:t>md-signer2.crt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1200" dirty="0"/>
              <a:t>SHA256 fingerprint:</a:t>
            </a:r>
          </a:p>
          <a:p>
            <a:pPr marL="914285" lvl="2" indent="0">
              <a:buClr>
                <a:srgbClr val="E26A23"/>
              </a:buClr>
              <a:buNone/>
            </a:pPr>
            <a:r>
              <a:rPr lang="sv-S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A6:78:5A:37:C9:C9:0C:25:AD:5F:1F:69:22:EF:76:7B:</a:t>
            </a:r>
            <a:br>
              <a:rPr lang="sv-SE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sv-S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C9:78:67:67:3A:AF:4F:8B:EA:A1:A7:6D:A3:A8:E5:85</a:t>
            </a:r>
            <a:endParaRPr lang="sv-SE" sz="1200" dirty="0"/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1200" dirty="0" err="1"/>
              <a:t>Subject</a:t>
            </a:r>
            <a:r>
              <a:rPr lang="sv-SE" sz="1200" dirty="0"/>
              <a:t>: </a:t>
            </a:r>
            <a:r>
              <a:rPr lang="en-US" sz="1200" dirty="0"/>
              <a:t>CN=</a:t>
            </a:r>
            <a:r>
              <a:rPr lang="en-US" sz="1200" b="1" dirty="0"/>
              <a:t>SWAMID metadata signer v2.0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en-US" sz="1200" dirty="0" err="1"/>
              <a:t>Giltigt</a:t>
            </a:r>
            <a:r>
              <a:rPr lang="en-US" sz="1200" dirty="0"/>
              <a:t> </a:t>
            </a:r>
            <a:r>
              <a:rPr lang="en-US" sz="1200" dirty="0" err="1"/>
              <a:t>från</a:t>
            </a:r>
            <a:r>
              <a:rPr lang="en-US" sz="1200" dirty="0"/>
              <a:t> </a:t>
            </a:r>
            <a:r>
              <a:rPr lang="en-US" sz="1200" b="1" dirty="0"/>
              <a:t>6 </a:t>
            </a:r>
            <a:r>
              <a:rPr lang="en-US" sz="1200" b="1" dirty="0" err="1"/>
              <a:t>dec</a:t>
            </a:r>
            <a:r>
              <a:rPr lang="en-US" sz="1200" b="1" dirty="0"/>
              <a:t> 2016</a:t>
            </a:r>
            <a:r>
              <a:rPr lang="en-US" sz="1200" dirty="0"/>
              <a:t> till </a:t>
            </a:r>
            <a:r>
              <a:rPr lang="en-US" sz="1200" b="1" dirty="0"/>
              <a:t>6 </a:t>
            </a:r>
            <a:r>
              <a:rPr lang="en-US" sz="1200" b="1" dirty="0" err="1"/>
              <a:t>dec</a:t>
            </a:r>
            <a:r>
              <a:rPr lang="en-US" sz="1200" b="1" dirty="0"/>
              <a:t> 2036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E26A23"/>
                </a:solidFill>
              </a:rPr>
              <a:t>http://</a:t>
            </a:r>
            <a:r>
              <a:rPr lang="en-US" sz="1200" b="1" dirty="0">
                <a:solidFill>
                  <a:srgbClr val="E26A23"/>
                </a:solidFill>
              </a:rPr>
              <a:t>mds</a:t>
            </a:r>
            <a:r>
              <a:rPr lang="en-US" sz="1200" dirty="0">
                <a:solidFill>
                  <a:srgbClr val="E26A23"/>
                </a:solidFill>
              </a:rPr>
              <a:t>.swamid.se/md/swamid-2.0.xml</a:t>
            </a:r>
            <a:r>
              <a:rPr lang="en-US" sz="1200" dirty="0"/>
              <a:t>	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inloggningstjänster</a:t>
            </a:r>
            <a:r>
              <a:rPr lang="en-US" sz="1200" dirty="0"/>
              <a:t> (</a:t>
            </a:r>
            <a:r>
              <a:rPr lang="en-US" sz="1200" dirty="0" err="1"/>
              <a:t>IdP</a:t>
            </a:r>
            <a:r>
              <a:rPr lang="en-US" sz="1200" dirty="0"/>
              <a:t>)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E26A23"/>
                </a:solidFill>
              </a:rPr>
              <a:t>http://</a:t>
            </a:r>
            <a:r>
              <a:rPr lang="en-US" sz="1200" b="1" dirty="0">
                <a:solidFill>
                  <a:srgbClr val="E26A23"/>
                </a:solidFill>
              </a:rPr>
              <a:t>mds</a:t>
            </a:r>
            <a:r>
              <a:rPr lang="en-US" sz="1200" dirty="0">
                <a:solidFill>
                  <a:srgbClr val="E26A23"/>
                </a:solidFill>
              </a:rPr>
              <a:t>.swamid.se/md/swamid-idp.xml</a:t>
            </a:r>
            <a:r>
              <a:rPr lang="en-US" sz="1200" dirty="0"/>
              <a:t>	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webbtjänster</a:t>
            </a:r>
            <a:r>
              <a:rPr lang="en-US" sz="1200" dirty="0"/>
              <a:t> (SP, </a:t>
            </a:r>
            <a:r>
              <a:rPr lang="en-US" sz="1200" dirty="0" err="1"/>
              <a:t>endast</a:t>
            </a:r>
            <a:r>
              <a:rPr lang="en-US" sz="1200" dirty="0"/>
              <a:t> SWAMID)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E26A23"/>
                </a:solidFill>
              </a:rPr>
              <a:t>http://</a:t>
            </a:r>
            <a:r>
              <a:rPr lang="en-US" sz="1200" b="1" dirty="0">
                <a:solidFill>
                  <a:srgbClr val="E26A23"/>
                </a:solidFill>
              </a:rPr>
              <a:t>mds</a:t>
            </a:r>
            <a:r>
              <a:rPr lang="en-US" sz="1200" dirty="0">
                <a:solidFill>
                  <a:srgbClr val="E26A23"/>
                </a:solidFill>
              </a:rPr>
              <a:t>.swamid.se/md/swamid-idp-transitive.xml</a:t>
            </a:r>
            <a:r>
              <a:rPr lang="en-US" sz="1200" dirty="0"/>
              <a:t>	</a:t>
            </a:r>
            <a:r>
              <a:rPr lang="en-US" sz="1200" dirty="0" err="1"/>
              <a:t>för</a:t>
            </a:r>
            <a:r>
              <a:rPr lang="en-US" sz="1200" dirty="0"/>
              <a:t> </a:t>
            </a:r>
            <a:r>
              <a:rPr lang="en-US" sz="1200" dirty="0" err="1"/>
              <a:t>webbtjänster</a:t>
            </a:r>
            <a:r>
              <a:rPr lang="en-US" sz="1200" dirty="0"/>
              <a:t> (SP, </a:t>
            </a:r>
            <a:r>
              <a:rPr lang="en-US" sz="1200" dirty="0" err="1"/>
              <a:t>eduGAIN</a:t>
            </a:r>
            <a:r>
              <a:rPr lang="en-US" sz="1200" dirty="0"/>
              <a:t> </a:t>
            </a:r>
            <a:r>
              <a:rPr lang="en-US" sz="1200" dirty="0" err="1"/>
              <a:t>inkl</a:t>
            </a:r>
            <a:r>
              <a:rPr lang="en-US" sz="1200" dirty="0"/>
              <a:t>. </a:t>
            </a:r>
            <a:r>
              <a:rPr lang="en-US" sz="1200" dirty="0" err="1"/>
              <a:t>hela</a:t>
            </a:r>
            <a:r>
              <a:rPr lang="en-US" sz="1200" dirty="0"/>
              <a:t> SWAMID)</a:t>
            </a:r>
            <a:endParaRPr lang="en-US" sz="1100" dirty="0"/>
          </a:p>
        </p:txBody>
      </p:sp>
      <p:sp>
        <p:nvSpPr>
          <p:cNvPr id="5" name="Pil: nedåt 4"/>
          <p:cNvSpPr/>
          <p:nvPr/>
        </p:nvSpPr>
        <p:spPr>
          <a:xfrm>
            <a:off x="1740582" y="2849308"/>
            <a:ext cx="797169" cy="3164630"/>
          </a:xfrm>
          <a:prstGeom prst="downArrow">
            <a:avLst/>
          </a:prstGeom>
          <a:gradFill>
            <a:gsLst>
              <a:gs pos="0">
                <a:schemeClr val="bg1"/>
              </a:gs>
              <a:gs pos="0">
                <a:schemeClr val="accent1">
                  <a:lumMod val="5000"/>
                  <a:lumOff val="95000"/>
                </a:schemeClr>
              </a:gs>
              <a:gs pos="25000">
                <a:schemeClr val="accent1">
                  <a:lumMod val="45000"/>
                  <a:lumOff val="55000"/>
                </a:schemeClr>
              </a:gs>
              <a:gs pos="100000">
                <a:srgbClr val="E26A23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E26A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/>
          <p:cNvSpPr/>
          <p:nvPr/>
        </p:nvSpPr>
        <p:spPr>
          <a:xfrm rot="5400000">
            <a:off x="1158561" y="3660636"/>
            <a:ext cx="19612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26A23"/>
              </a:buClr>
            </a:pPr>
            <a:r>
              <a:rPr lang="sv-SE" sz="1600" b="1" dirty="0">
                <a:solidFill>
                  <a:srgbClr val="E26A23"/>
                </a:solidFill>
              </a:rPr>
              <a:t>Gör detta före 1 maj!</a:t>
            </a:r>
            <a:endParaRPr lang="en-US" sz="1100" b="1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2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972800" cy="4094168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Nyckelceremonin</a:t>
            </a:r>
          </a:p>
          <a:p>
            <a:pPr marL="457140" lvl="1" indent="0">
              <a:buClr>
                <a:srgbClr val="E26A23"/>
              </a:buClr>
              <a:buNone/>
            </a:pPr>
            <a:r>
              <a:rPr lang="sv-SE" sz="2400" dirty="0">
                <a:hlinkClick r:id="rId2"/>
              </a:rPr>
              <a:t>https://wiki.swamid.se/display/SWAMID/Nyckelrullning+2016+-+Nyckelceremoni</a:t>
            </a:r>
            <a:endParaRPr lang="sv-SE" sz="2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Konfiguration</a:t>
            </a:r>
          </a:p>
          <a:p>
            <a:pPr marL="457140" lvl="1" indent="0">
              <a:buClr>
                <a:srgbClr val="E26A23"/>
              </a:buClr>
              <a:buNone/>
            </a:pPr>
            <a:r>
              <a:rPr lang="sv-SE" sz="2400" dirty="0">
                <a:hlinkClick r:id="rId3"/>
              </a:rPr>
              <a:t>https://wiki.swamid.se/display/SWAMID/Nyckelrullning+2016</a:t>
            </a:r>
            <a:endParaRPr lang="sv-SE" sz="2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Vilka har ännu inte bytt?</a:t>
            </a:r>
          </a:p>
          <a:p>
            <a:pPr marL="457140" lvl="1" indent="0">
              <a:buClr>
                <a:srgbClr val="E26A23"/>
              </a:buClr>
              <a:buNone/>
            </a:pPr>
            <a:r>
              <a:rPr lang="sv-SE" sz="2400" dirty="0">
                <a:hlinkClick r:id="rId4"/>
              </a:rPr>
              <a:t>http://md.swamid.se/md/deprecated-metadata-downloads/</a:t>
            </a:r>
            <a:endParaRPr lang="sv-SE" sz="2400" dirty="0"/>
          </a:p>
          <a:p>
            <a:pPr lvl="1">
              <a:buClr>
                <a:srgbClr val="E26A23"/>
              </a:buClr>
            </a:pPr>
            <a:r>
              <a:rPr lang="sv-SE" sz="2400" dirty="0"/>
              <a:t>Kontrollera både domännamn och IP-adresser i listorna</a:t>
            </a:r>
          </a:p>
          <a:p>
            <a:pPr lvl="1">
              <a:buClr>
                <a:srgbClr val="E26A23"/>
              </a:buClr>
            </a:pPr>
            <a:r>
              <a:rPr lang="sv-SE" sz="2400" dirty="0"/>
              <a:t>Om ni anser att ni uppdaterat, titta nog på tidpunkten för senaste hämtningen!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1"/>
            <a:ext cx="10464796" cy="7752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26A23"/>
                </a:solidFill>
              </a:rPr>
              <a:t>Mer information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3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761233" cy="1182825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De som ännu inte uppgraderat till </a:t>
            </a:r>
            <a:r>
              <a:rPr lang="sv-SE" sz="3200" dirty="0" err="1"/>
              <a:t>Shibboleth</a:t>
            </a:r>
            <a:r>
              <a:rPr lang="sv-SE" sz="3200" dirty="0"/>
              <a:t> </a:t>
            </a:r>
            <a:r>
              <a:rPr lang="sv-SE" sz="3200" dirty="0" err="1"/>
              <a:t>IdP</a:t>
            </a:r>
            <a:r>
              <a:rPr lang="sv-SE" sz="3200" dirty="0"/>
              <a:t> v3 gör innan säkerhetshål upptäcks och SWAMID tvingas agera!</a:t>
            </a:r>
            <a:endParaRPr lang="sv-SE" sz="2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sz="3200" dirty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1"/>
            <a:ext cx="10464796" cy="7752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26A23"/>
                </a:solidFill>
              </a:rPr>
              <a:t>Shibboleth </a:t>
            </a:r>
            <a:r>
              <a:rPr lang="en-US" dirty="0" err="1">
                <a:solidFill>
                  <a:srgbClr val="E26A23"/>
                </a:solidFill>
              </a:rPr>
              <a:t>IdP</a:t>
            </a:r>
            <a:r>
              <a:rPr lang="en-US" dirty="0">
                <a:solidFill>
                  <a:srgbClr val="E26A23"/>
                </a:solidFill>
              </a:rPr>
              <a:t> version 2 end-of-life</a:t>
            </a:r>
            <a:endParaRPr lang="sv-SE" dirty="0">
              <a:solidFill>
                <a:srgbClr val="E26A23"/>
              </a:solidFill>
            </a:endParaRPr>
          </a:p>
        </p:txBody>
      </p:sp>
      <p:graphicFrame>
        <p:nvGraphicFramePr>
          <p:cNvPr id="2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19023"/>
              </p:ext>
            </p:extLst>
          </p:nvPr>
        </p:nvGraphicFramePr>
        <p:xfrm>
          <a:off x="1674607" y="3087446"/>
          <a:ext cx="8842786" cy="2608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21393">
                  <a:extLst>
                    <a:ext uri="{9D8B030D-6E8A-4147-A177-3AD203B41FA5}">
                      <a16:colId xmlns:a16="http://schemas.microsoft.com/office/drawing/2014/main" val="2288112171"/>
                    </a:ext>
                  </a:extLst>
                </a:gridCol>
                <a:gridCol w="4421393">
                  <a:extLst>
                    <a:ext uri="{9D8B030D-6E8A-4147-A177-3AD203B41FA5}">
                      <a16:colId xmlns:a16="http://schemas.microsoft.com/office/drawing/2014/main" val="1398405900"/>
                    </a:ext>
                  </a:extLst>
                </a:gridCol>
              </a:tblGrid>
              <a:tr h="260873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Handelshögskolan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Stockholm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Högskolan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Borås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Högskolan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Gävle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(Alumni)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Högskolan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Väst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Kungliga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Konsthögskolan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marR="0" lvl="0" indent="-285750" algn="l" defTabSz="9142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6A23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Kungliga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Musikhögskolan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Kungliga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Tekniska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högskolan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NORDUnet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marR="0" lvl="0" indent="-285750" algn="l" defTabSz="9142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6A23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Sophiahemmet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Högskola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marR="0" lvl="0" indent="-285750" algn="l" defTabSz="9142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6A23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UHR - Antagning.se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Universitets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och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högskolerådet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Clr>
                          <a:srgbClr val="E26A23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Örebro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universitet</a:t>
                      </a:r>
                      <a:endParaRPr lang="sv-S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67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199124"/>
      </p:ext>
    </p:extLst>
  </p:cSld>
  <p:clrMapOvr>
    <a:masterClrMapping/>
  </p:clrMapOvr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_mall_draft2016_SWAMID.pptx" id="{4A57B3CC-7BEE-40C5-A6EA-82852BFAA183}" vid="{2850219F-2E00-4BDB-9426-F6CF0F2B08E2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_mall_draft2016_SWAMID.pptx" id="{4A57B3CC-7BEE-40C5-A6EA-82852BFAA183}" vid="{00B37522-4458-4CBB-9934-AB9FDC4F6C7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Sunet_mall_draft2016_SWAMID</Template>
  <TotalTime>604</TotalTime>
  <Words>323</Words>
  <Application>Microsoft Office PowerPoint</Application>
  <PresentationFormat>Bredbild</PresentationFormat>
  <Paragraphs>62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6</vt:i4>
      </vt:variant>
    </vt:vector>
  </HeadingPairs>
  <TitlesOfParts>
    <vt:vector size="16" baseType="lpstr">
      <vt:lpstr>Arial</vt:lpstr>
      <vt:lpstr>Calibri</vt:lpstr>
      <vt:lpstr>Courier New</vt:lpstr>
      <vt:lpstr>Garamond</vt:lpstr>
      <vt:lpstr>Helvetica</vt:lpstr>
      <vt:lpstr>Helvetica Light</vt:lpstr>
      <vt:lpstr>Lucida Console</vt:lpstr>
      <vt:lpstr>Wingdings</vt:lpstr>
      <vt:lpstr>16.9 mall Sunet</vt:lpstr>
      <vt:lpstr>1_16.9 mall Sunet</vt:lpstr>
      <vt:lpstr>PowerPoint-presentation</vt:lpstr>
      <vt:lpstr>Varför byts SWAMIDs signeringsnyckel?</vt:lpstr>
      <vt:lpstr>Varför är signeringsnyckeln så viktig?</vt:lpstr>
      <vt:lpstr>Vad behöver vi göra?</vt:lpstr>
      <vt:lpstr>Mer information</vt:lpstr>
      <vt:lpstr>Shibboleth IdP version 2 end-of-life</vt:lpstr>
    </vt:vector>
  </TitlesOfParts>
  <Company>SUNET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SWAMID byter signeringsnyckel - Sunetdagarna våren 2017</dc:title>
  <dc:subject>SWAMID</dc:subject>
  <dc:creator>Pål Axelsson</dc:creator>
  <cp:lastModifiedBy>Pål Axelsson</cp:lastModifiedBy>
  <cp:revision>38</cp:revision>
  <cp:lastPrinted>2016-01-11T11:48:47Z</cp:lastPrinted>
  <dcterms:created xsi:type="dcterms:W3CDTF">2016-12-06T21:36:11Z</dcterms:created>
  <dcterms:modified xsi:type="dcterms:W3CDTF">2017-03-28T07:57:34Z</dcterms:modified>
  <cp:category>SWAMID</cp:category>
</cp:coreProperties>
</file>