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23" r:id="rId2"/>
  </p:sldMasterIdLst>
  <p:notesMasterIdLst>
    <p:notesMasterId r:id="rId10"/>
  </p:notesMasterIdLst>
  <p:handoutMasterIdLst>
    <p:handoutMasterId r:id="rId11"/>
  </p:handoutMasterIdLst>
  <p:sldIdLst>
    <p:sldId id="339" r:id="rId3"/>
    <p:sldId id="353" r:id="rId4"/>
    <p:sldId id="340" r:id="rId5"/>
    <p:sldId id="354" r:id="rId6"/>
    <p:sldId id="351" r:id="rId7"/>
    <p:sldId id="355" r:id="rId8"/>
    <p:sldId id="356" r:id="rId9"/>
  </p:sldIdLst>
  <p:sldSz cx="12192000" cy="6858000"/>
  <p:notesSz cx="6858000" cy="9144000"/>
  <p:defaultTextStyle>
    <a:defPPr>
      <a:defRPr lang="sv-SE"/>
    </a:defPPr>
    <a:lvl1pPr marL="0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430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573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718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2858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000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6A23"/>
    <a:srgbClr val="0B69BD"/>
    <a:srgbClr val="0B5EA5"/>
    <a:srgbClr val="003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Format med tema 2 - dekorfärg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Mörkt format 1 - Dekorfärg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Mörkt format 1 - Dekorfärg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8603FDC-E32A-4AB5-989C-0864C3EAD2B8}" styleName="Format med tema 2 - dekorfärg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909" autoAdjust="0"/>
  </p:normalViewPr>
  <p:slideViewPr>
    <p:cSldViewPr snapToGrid="0">
      <p:cViewPr varScale="1">
        <p:scale>
          <a:sx n="66" d="100"/>
          <a:sy n="66" d="100"/>
        </p:scale>
        <p:origin x="642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24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74D65-D505-CE4F-B718-087D87EB9FA2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703FCA-D817-6741-A62D-0E04E5C396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988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4E0BAF-8F1B-C94E-BE16-426E288E899E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CE64E-6F45-F848-A120-4373DB04C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77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0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73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18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58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0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text 2"/>
          <p:cNvSpPr>
            <a:spLocks noGrp="1"/>
          </p:cNvSpPr>
          <p:nvPr>
            <p:ph idx="1"/>
          </p:nvPr>
        </p:nvSpPr>
        <p:spPr bwMode="auto">
          <a:xfrm>
            <a:off x="609600" y="2116667"/>
            <a:ext cx="10972800" cy="4094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177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text 2"/>
          <p:cNvSpPr>
            <a:spLocks noGrp="1"/>
          </p:cNvSpPr>
          <p:nvPr>
            <p:ph idx="1" hasCustomPrompt="1"/>
          </p:nvPr>
        </p:nvSpPr>
        <p:spPr bwMode="auto">
          <a:xfrm>
            <a:off x="666045" y="2122318"/>
            <a:ext cx="445549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sv-SE" dirty="0"/>
              <a:t>Klicka här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3" name="Platshållare för text 2"/>
          <p:cNvSpPr>
            <a:spLocks noGrp="1"/>
          </p:cNvSpPr>
          <p:nvPr>
            <p:ph idx="13" hasCustomPrompt="1"/>
          </p:nvPr>
        </p:nvSpPr>
        <p:spPr bwMode="auto">
          <a:xfrm>
            <a:off x="5325899" y="2122318"/>
            <a:ext cx="451042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sv-SE" dirty="0"/>
              <a:t>Klicka här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564451" y="1321691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496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677336" y="1625609"/>
            <a:ext cx="10822517" cy="4385727"/>
          </a:xfrm>
          <a:prstGeom prst="rect">
            <a:avLst/>
          </a:prstGeom>
          <a:solidFill>
            <a:srgbClr val="FFFFFF"/>
          </a:solidFill>
          <a:ln w="63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0" tIns="45718" rIns="91430" bIns="45718" rtlCol="0" anchor="ctr"/>
          <a:lstStyle/>
          <a:p>
            <a:pPr algn="ctr"/>
            <a:endParaRPr lang="en-US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181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2"/>
          <p:cNvSpPr>
            <a:spLocks noGrp="1"/>
          </p:cNvSpPr>
          <p:nvPr>
            <p:ph type="pic" idx="1"/>
          </p:nvPr>
        </p:nvSpPr>
        <p:spPr>
          <a:xfrm>
            <a:off x="675217" y="2066219"/>
            <a:ext cx="7315200" cy="4114800"/>
          </a:xfrm>
          <a:prstGeom prst="rect">
            <a:avLst/>
          </a:prstGeom>
          <a:solidFill>
            <a:srgbClr val="FFFFFF"/>
          </a:solidFill>
          <a:ln w="635" cmpd="sng">
            <a:noFill/>
          </a:ln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7F7F7F"/>
                </a:solidFill>
              </a:defRPr>
            </a:lvl1pPr>
            <a:lvl2pPr marL="457143" indent="0">
              <a:buNone/>
              <a:defRPr sz="2800"/>
            </a:lvl2pPr>
            <a:lvl3pPr marL="914286" indent="0">
              <a:buNone/>
              <a:defRPr sz="2400"/>
            </a:lvl3pPr>
            <a:lvl4pPr marL="1371430" indent="0">
              <a:buNone/>
              <a:defRPr sz="2000"/>
            </a:lvl4pPr>
            <a:lvl5pPr marL="1828573" indent="0">
              <a:buNone/>
              <a:defRPr sz="2000"/>
            </a:lvl5pPr>
            <a:lvl6pPr marL="2285718" indent="0">
              <a:buNone/>
              <a:defRPr sz="2000"/>
            </a:lvl6pPr>
            <a:lvl7pPr marL="2742858" indent="0">
              <a:buNone/>
              <a:defRPr sz="2000"/>
            </a:lvl7pPr>
            <a:lvl8pPr marL="3200000" indent="0">
              <a:buNone/>
              <a:defRPr sz="2000"/>
            </a:lvl8pPr>
            <a:lvl9pPr marL="3657143" indent="0">
              <a:buNone/>
              <a:defRPr sz="2000"/>
            </a:lvl9pPr>
          </a:lstStyle>
          <a:p>
            <a:pPr lvl="0"/>
            <a:r>
              <a:rPr lang="sv-SE" noProof="0"/>
              <a:t>Klicka på ikonen för att lägga till en bild</a:t>
            </a:r>
            <a:endParaRPr lang="sv-SE" noProof="0" dirty="0"/>
          </a:p>
        </p:txBody>
      </p:sp>
      <p:sp>
        <p:nvSpPr>
          <p:cNvPr id="5" name="Title Placeholder 1"/>
          <p:cNvSpPr txBox="1">
            <a:spLocks/>
          </p:cNvSpPr>
          <p:nvPr userDrawn="1"/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Helvetica"/>
                <a:ea typeface="+mj-ea"/>
                <a:cs typeface="Helvetica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14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28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43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57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sv-SE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395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8856133" cy="4525963"/>
          </a:xfrm>
        </p:spPr>
        <p:txBody>
          <a:bodyPr vert="eaVert"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 rot="5400000">
            <a:off x="7968065" y="3192874"/>
            <a:ext cx="4555067" cy="1352801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>
            <a:lvl1pPr>
              <a:defRPr sz="2800">
                <a:solidFill>
                  <a:srgbClr val="7F7F7F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44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wamid-logos-final-03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111" y="2016987"/>
            <a:ext cx="7835317" cy="290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212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609600" y="2116667"/>
            <a:ext cx="10972800" cy="4094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pic>
        <p:nvPicPr>
          <p:cNvPr id="4" name="Picture 3" descr="swamid-logos-final-02.eps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9112" y="169333"/>
            <a:ext cx="1172670" cy="1345121"/>
          </a:xfrm>
          <a:prstGeom prst="rect">
            <a:avLst/>
          </a:prstGeom>
        </p:spPr>
      </p:pic>
      <p:pic>
        <p:nvPicPr>
          <p:cNvPr id="16" name="Picture 15" descr="logga_SUNET_grey.pdf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6417733"/>
            <a:ext cx="298979" cy="37253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4" r:id="rId2"/>
    <p:sldLayoutId id="2147483782" r:id="rId3"/>
    <p:sldLayoutId id="2147483818" r:id="rId4"/>
    <p:sldLayoutId id="2147483670" r:id="rId5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kern="1200">
          <a:solidFill>
            <a:schemeClr val="tx1">
              <a:lumMod val="50000"/>
              <a:lumOff val="50000"/>
            </a:schemeClr>
          </a:solidFill>
          <a:latin typeface="Helvetica"/>
          <a:ea typeface="+mj-ea"/>
          <a:cs typeface="Helvetica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14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28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43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57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2800" b="0" i="0" kern="1200">
          <a:solidFill>
            <a:srgbClr val="7F7F7F"/>
          </a:solidFill>
          <a:latin typeface="Helvetica Light"/>
          <a:ea typeface="+mn-ea"/>
          <a:cs typeface="Helvetica Light"/>
        </a:defRPr>
      </a:lvl1pPr>
      <a:lvl2pPr marL="800040" indent="-34290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2000" b="0" i="0" kern="1200">
          <a:solidFill>
            <a:srgbClr val="7F7F7F"/>
          </a:solidFill>
          <a:latin typeface="Helvetica Light"/>
          <a:ea typeface="+mn-ea"/>
          <a:cs typeface="Helvetica Light"/>
        </a:defRPr>
      </a:lvl2pPr>
      <a:lvl3pPr marL="1257185" indent="-34290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1900" b="0" i="0" kern="1200">
          <a:solidFill>
            <a:srgbClr val="7F7F7F"/>
          </a:solidFill>
          <a:latin typeface="Helvetica Light"/>
          <a:ea typeface="+mn-ea"/>
          <a:cs typeface="Helvetica Light"/>
        </a:defRPr>
      </a:lvl3pPr>
      <a:lvl4pPr marL="1657177" indent="-28575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1600" b="0" i="0" kern="1200">
          <a:solidFill>
            <a:srgbClr val="7F7F7F"/>
          </a:solidFill>
          <a:latin typeface="Helvetica Light"/>
          <a:ea typeface="+mn-ea"/>
          <a:cs typeface="Helvetica Light"/>
        </a:defRPr>
      </a:lvl4pPr>
      <a:lvl5pPr marL="2114320" indent="-28575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1500" b="0" i="0" kern="1200">
          <a:solidFill>
            <a:srgbClr val="7F7F7F"/>
          </a:solidFill>
          <a:latin typeface="Helvetica Light"/>
          <a:ea typeface="+mn-ea"/>
          <a:cs typeface="Helvetica Light"/>
        </a:defRPr>
      </a:lvl5pPr>
      <a:lvl6pPr marL="2514286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0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3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8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234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 kern="1200">
          <a:solidFill>
            <a:srgbClr val="E26A23"/>
          </a:solidFill>
          <a:latin typeface="Lucida Console"/>
          <a:ea typeface="+mj-ea"/>
          <a:cs typeface="Lucida Console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14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28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43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57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858" indent="-342858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Wingdings" pitchFamily="2" charset="2"/>
        <a:buChar char="§"/>
        <a:defRPr sz="2800" kern="1200">
          <a:solidFill>
            <a:schemeClr val="bg1"/>
          </a:solidFill>
          <a:latin typeface="Lucida Console"/>
          <a:ea typeface="+mn-ea"/>
          <a:cs typeface="Lucida Console"/>
        </a:defRPr>
      </a:lvl1pPr>
      <a:lvl2pPr marL="742857" indent="-285717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Arial" charset="0"/>
        <a:buChar char="̶"/>
        <a:defRPr sz="2000" kern="1200">
          <a:solidFill>
            <a:schemeClr val="bg1"/>
          </a:solidFill>
          <a:latin typeface="Lucida Console"/>
          <a:ea typeface="+mn-ea"/>
          <a:cs typeface="Lucida Console"/>
        </a:defRPr>
      </a:lvl2pPr>
      <a:lvl3pPr marL="1142858" indent="-22857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alibri" pitchFamily="34" charset="0"/>
        <a:buChar char="□"/>
        <a:defRPr sz="1900" kern="1200">
          <a:solidFill>
            <a:schemeClr val="bg1"/>
          </a:solidFill>
          <a:latin typeface="Lucida Console"/>
          <a:ea typeface="+mn-ea"/>
          <a:cs typeface="Lucida Console"/>
        </a:defRPr>
      </a:lvl3pPr>
      <a:lvl4pPr marL="1600000" indent="-22857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bg1"/>
          </a:solidFill>
          <a:latin typeface="Lucida Console"/>
          <a:ea typeface="+mn-ea"/>
          <a:cs typeface="Lucida Console"/>
        </a:defRPr>
      </a:lvl4pPr>
      <a:lvl5pPr marL="2057143" indent="-22857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bg1"/>
          </a:solidFill>
          <a:latin typeface="Lucida Console"/>
          <a:ea typeface="+mn-ea"/>
          <a:cs typeface="Lucida Console"/>
        </a:defRPr>
      </a:lvl5pPr>
      <a:lvl6pPr marL="2514286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0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3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8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09600" y="1744855"/>
            <a:ext cx="10972800" cy="3495369"/>
          </a:xfrm>
        </p:spPr>
        <p:txBody>
          <a:bodyPr/>
          <a:lstStyle/>
          <a:p>
            <a:pPr marL="0" indent="0" algn="ctr">
              <a:buNone/>
            </a:pPr>
            <a:r>
              <a:rPr lang="sv-SE" sz="4000" b="1" dirty="0">
                <a:solidFill>
                  <a:srgbClr val="E26A23"/>
                </a:solidFill>
              </a:rPr>
              <a:t>Interfederation</a:t>
            </a:r>
          </a:p>
          <a:p>
            <a:pPr marL="0" indent="0" algn="ctr">
              <a:buNone/>
            </a:pPr>
            <a:r>
              <a:rPr lang="sv-SE" sz="4000" b="1" dirty="0">
                <a:solidFill>
                  <a:srgbClr val="E26A23"/>
                </a:solidFill>
              </a:rPr>
              <a:t>Vad är och vad innebär det?</a:t>
            </a:r>
          </a:p>
          <a:p>
            <a:pPr marL="0" indent="0" algn="ctr">
              <a:buNone/>
            </a:pPr>
            <a:endParaRPr lang="sv-SE" b="1" dirty="0"/>
          </a:p>
          <a:p>
            <a:pPr marL="0" indent="0" algn="ctr">
              <a:buNone/>
            </a:pPr>
            <a:r>
              <a:rPr lang="sv-SE" sz="2400" b="1" dirty="0"/>
              <a:t>Sunetdagarna våren 2017</a:t>
            </a:r>
          </a:p>
          <a:p>
            <a:pPr marL="0" indent="0" algn="ctr">
              <a:buNone/>
            </a:pPr>
            <a:endParaRPr lang="sv-SE" sz="1800" dirty="0"/>
          </a:p>
          <a:p>
            <a:pPr marL="0" indent="0" algn="ctr">
              <a:buNone/>
            </a:pPr>
            <a:r>
              <a:rPr lang="sv-SE" sz="2400" dirty="0"/>
              <a:t>Pål Axelsson</a:t>
            </a:r>
          </a:p>
          <a:p>
            <a:pPr marL="0" indent="0" algn="ctr">
              <a:buNone/>
            </a:pPr>
            <a:r>
              <a:rPr lang="sv-SE" sz="1800" dirty="0"/>
              <a:t>pax@sunet.se</a:t>
            </a:r>
          </a:p>
        </p:txBody>
      </p:sp>
    </p:spTree>
    <p:extLst>
      <p:ext uri="{BB962C8B-B14F-4D97-AF65-F5344CB8AC3E}">
        <p14:creationId xmlns:p14="http://schemas.microsoft.com/office/powerpoint/2010/main" val="3895248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innehåll 5"/>
          <p:cNvSpPr>
            <a:spLocks noGrp="1"/>
          </p:cNvSpPr>
          <p:nvPr>
            <p:ph idx="1"/>
          </p:nvPr>
        </p:nvSpPr>
        <p:spPr>
          <a:xfrm>
            <a:off x="609600" y="1507058"/>
            <a:ext cx="10972800" cy="4501855"/>
          </a:xfrm>
        </p:spPr>
        <p:txBody>
          <a:bodyPr/>
          <a:lstStyle/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/>
              <a:t>SWAMID är en identitetsfederation som samarbetar med andra identitetsfederationer, dvs. användaridentiteter i SWAMID kan användas vid inloggning i tjänster i andra identitetsfederationer och tvärtom</a:t>
            </a:r>
          </a:p>
          <a:p>
            <a:pPr lvl="1">
              <a:buClr>
                <a:srgbClr val="E26A23"/>
              </a:buClr>
            </a:pPr>
            <a:r>
              <a:rPr lang="sv-SE" sz="2400" dirty="0"/>
              <a:t>Valet av begreppet federation kommer från den första akademiska identitetsfederationen </a:t>
            </a:r>
            <a:r>
              <a:rPr lang="sv-SE" sz="2400" dirty="0" err="1"/>
              <a:t>inCommon</a:t>
            </a:r>
            <a:r>
              <a:rPr lang="sv-SE" sz="2400" dirty="0"/>
              <a:t> i USA</a:t>
            </a:r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/>
              <a:t>Interfederation har blivit begreppet när två eller fler identitetsfederationer samarbetar om inloggningar i tjänster</a:t>
            </a:r>
          </a:p>
          <a:p>
            <a:pPr lvl="1">
              <a:buClr>
                <a:srgbClr val="E26A23"/>
              </a:buClr>
            </a:pPr>
            <a:r>
              <a:rPr lang="sv-SE" sz="2400" dirty="0"/>
              <a:t>Med andra ord två eller fler samarbetsorganisationer som samarbetar</a:t>
            </a:r>
            <a:endParaRPr lang="sv-SE" sz="2000" dirty="0"/>
          </a:p>
        </p:txBody>
      </p:sp>
      <p:sp>
        <p:nvSpPr>
          <p:cNvPr id="5" name="Rubrik 4"/>
          <p:cNvSpPr>
            <a:spLocks noGrp="1"/>
          </p:cNvSpPr>
          <p:nvPr>
            <p:ph type="title"/>
          </p:nvPr>
        </p:nvSpPr>
        <p:spPr>
          <a:xfrm>
            <a:off x="564452" y="712082"/>
            <a:ext cx="10464796" cy="775227"/>
          </a:xfrm>
        </p:spPr>
        <p:txBody>
          <a:bodyPr/>
          <a:lstStyle/>
          <a:p>
            <a:r>
              <a:rPr lang="sv-SE" dirty="0">
                <a:solidFill>
                  <a:srgbClr val="E26A23"/>
                </a:solidFill>
              </a:rPr>
              <a:t>Vad är en interfederation?</a:t>
            </a:r>
          </a:p>
        </p:txBody>
      </p:sp>
    </p:spTree>
    <p:extLst>
      <p:ext uri="{BB962C8B-B14F-4D97-AF65-F5344CB8AC3E}">
        <p14:creationId xmlns:p14="http://schemas.microsoft.com/office/powerpoint/2010/main" val="846282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innehåll 6"/>
          <p:cNvSpPr>
            <a:spLocks noGrp="1"/>
          </p:cNvSpPr>
          <p:nvPr>
            <p:ph idx="1"/>
          </p:nvPr>
        </p:nvSpPr>
        <p:spPr>
          <a:xfrm>
            <a:off x="609600" y="1501209"/>
            <a:ext cx="10638971" cy="1136483"/>
          </a:xfrm>
        </p:spPr>
        <p:txBody>
          <a:bodyPr/>
          <a:lstStyle/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/>
              <a:t>Det trådlösa nätverket </a:t>
            </a:r>
            <a:r>
              <a:rPr lang="sv-SE" sz="3200" dirty="0" err="1"/>
              <a:t>eduroam</a:t>
            </a:r>
            <a:r>
              <a:rPr lang="sv-SE" sz="3200" dirty="0"/>
              <a:t> växte fram som en idé inom det europeiska akademiska NREN-samarbetet </a:t>
            </a:r>
            <a:r>
              <a:rPr lang="sv-SE" sz="3200" dirty="0" err="1"/>
              <a:t>Terena</a:t>
            </a:r>
            <a:r>
              <a:rPr lang="sv-SE" sz="3200" dirty="0"/>
              <a:t> (nu GÉANT)</a:t>
            </a:r>
          </a:p>
        </p:txBody>
      </p:sp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564452" y="706232"/>
            <a:ext cx="10464796" cy="775227"/>
          </a:xfrm>
        </p:spPr>
        <p:txBody>
          <a:bodyPr/>
          <a:lstStyle/>
          <a:p>
            <a:r>
              <a:rPr lang="sv-SE" dirty="0" err="1">
                <a:solidFill>
                  <a:srgbClr val="E26A23"/>
                </a:solidFill>
              </a:rPr>
              <a:t>eduroam</a:t>
            </a:r>
            <a:r>
              <a:rPr lang="sv-SE" dirty="0">
                <a:solidFill>
                  <a:srgbClr val="E26A23"/>
                </a:solidFill>
              </a:rPr>
              <a:t> – En enkel interfederation</a:t>
            </a:r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813" y="2764298"/>
            <a:ext cx="6380073" cy="3212189"/>
          </a:xfrm>
          <a:prstGeom prst="rect">
            <a:avLst/>
          </a:prstGeom>
        </p:spPr>
      </p:pic>
      <p:pic>
        <p:nvPicPr>
          <p:cNvPr id="9" name="Bildobjekt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260" y="5547785"/>
            <a:ext cx="1281479" cy="55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757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innehåll 6"/>
          <p:cNvSpPr>
            <a:spLocks noGrp="1"/>
          </p:cNvSpPr>
          <p:nvPr>
            <p:ph idx="1"/>
          </p:nvPr>
        </p:nvSpPr>
        <p:spPr>
          <a:xfrm>
            <a:off x="609600" y="1501208"/>
            <a:ext cx="10744200" cy="1605407"/>
          </a:xfrm>
        </p:spPr>
        <p:txBody>
          <a:bodyPr/>
          <a:lstStyle/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 err="1"/>
              <a:t>eduGAIN</a:t>
            </a:r>
            <a:r>
              <a:rPr lang="sv-SE" sz="3200" dirty="0"/>
              <a:t> uppstod från behovet av att forskare från olika länder i Europa hade behov av samarbeta över gränserna och har därefter spridit sig till stora delar av den akademiska världen</a:t>
            </a:r>
          </a:p>
        </p:txBody>
      </p:sp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564452" y="706232"/>
            <a:ext cx="10464796" cy="775227"/>
          </a:xfrm>
        </p:spPr>
        <p:txBody>
          <a:bodyPr/>
          <a:lstStyle/>
          <a:p>
            <a:r>
              <a:rPr lang="sv-SE" dirty="0" err="1">
                <a:solidFill>
                  <a:srgbClr val="E26A23"/>
                </a:solidFill>
              </a:rPr>
              <a:t>eduGAIN</a:t>
            </a:r>
            <a:r>
              <a:rPr lang="sv-SE" dirty="0">
                <a:solidFill>
                  <a:srgbClr val="E26A23"/>
                </a:solidFill>
              </a:rPr>
              <a:t> – En komplex interfederation</a:t>
            </a: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560" y="3226016"/>
            <a:ext cx="2958802" cy="3026048"/>
          </a:xfrm>
          <a:prstGeom prst="rect">
            <a:avLst/>
          </a:prstGeom>
        </p:spPr>
      </p:pic>
      <p:pic>
        <p:nvPicPr>
          <p:cNvPr id="10" name="Bildobjekt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995" y="3226016"/>
            <a:ext cx="6110289" cy="3026048"/>
          </a:xfrm>
          <a:prstGeom prst="rect">
            <a:avLst/>
          </a:prstGeom>
        </p:spPr>
      </p:pic>
      <p:pic>
        <p:nvPicPr>
          <p:cNvPr id="11" name="Bildobjekt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7923" y="6156489"/>
            <a:ext cx="1725124" cy="95575"/>
          </a:xfrm>
          <a:prstGeom prst="rect">
            <a:avLst/>
          </a:prstGeom>
        </p:spPr>
      </p:pic>
      <p:pic>
        <p:nvPicPr>
          <p:cNvPr id="15" name="Bildobjekt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180" y="5871670"/>
            <a:ext cx="1458463" cy="38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52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innehåll 6"/>
          <p:cNvSpPr>
            <a:spLocks noGrp="1"/>
          </p:cNvSpPr>
          <p:nvPr>
            <p:ph idx="1"/>
          </p:nvPr>
        </p:nvSpPr>
        <p:spPr>
          <a:xfrm>
            <a:off x="609600" y="1501208"/>
            <a:ext cx="10972800" cy="4094168"/>
          </a:xfrm>
        </p:spPr>
        <p:txBody>
          <a:bodyPr/>
          <a:lstStyle/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2400" dirty="0"/>
              <a:t>Till skillnad från </a:t>
            </a:r>
            <a:r>
              <a:rPr lang="sv-SE" sz="2400" dirty="0" err="1"/>
              <a:t>eduroam</a:t>
            </a:r>
            <a:r>
              <a:rPr lang="sv-SE" sz="2400" dirty="0"/>
              <a:t> som i princip bara behöver ja eller nej för en inloggning behöver en inloggning via </a:t>
            </a:r>
            <a:r>
              <a:rPr lang="sv-SE" sz="2400" dirty="0" err="1"/>
              <a:t>eduGAIN</a:t>
            </a:r>
            <a:r>
              <a:rPr lang="sv-SE" sz="2400" dirty="0"/>
              <a:t> mycket mer information om den inloggade användaren, t.ex. en över tid beständig identifierare, namn, e-postadress och hemorganisation</a:t>
            </a:r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2400" dirty="0"/>
              <a:t>En överföring, eller attributrelease, av denna information mellan två länder är samma sak som att överföra personuppgifter mellan två organisationer i två olika länder med olika legala regelverk (lagar och förordningar i Sverige)</a:t>
            </a:r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2400" dirty="0"/>
              <a:t>Denna ökade grad av komplexitet gör även att behovet av tillit mellan organisationerna växer</a:t>
            </a:r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2400" dirty="0"/>
              <a:t>Interfederationen tillför tillit mellan organisationerna genom regelverk</a:t>
            </a:r>
          </a:p>
        </p:txBody>
      </p:sp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564452" y="706231"/>
            <a:ext cx="10464796" cy="775227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rgbClr val="E26A23"/>
                </a:solidFill>
              </a:rPr>
              <a:t>Vad</a:t>
            </a:r>
            <a:r>
              <a:rPr lang="en-US" dirty="0">
                <a:solidFill>
                  <a:srgbClr val="E26A23"/>
                </a:solidFill>
              </a:rPr>
              <a:t> </a:t>
            </a:r>
            <a:r>
              <a:rPr lang="en-US" dirty="0" err="1">
                <a:solidFill>
                  <a:srgbClr val="E26A23"/>
                </a:solidFill>
              </a:rPr>
              <a:t>är</a:t>
            </a:r>
            <a:r>
              <a:rPr lang="en-US" dirty="0">
                <a:solidFill>
                  <a:srgbClr val="E26A23"/>
                </a:solidFill>
              </a:rPr>
              <a:t> </a:t>
            </a:r>
            <a:r>
              <a:rPr lang="en-US" dirty="0" err="1">
                <a:solidFill>
                  <a:srgbClr val="E26A23"/>
                </a:solidFill>
              </a:rPr>
              <a:t>det</a:t>
            </a:r>
            <a:r>
              <a:rPr lang="en-US" dirty="0">
                <a:solidFill>
                  <a:srgbClr val="E26A23"/>
                </a:solidFill>
              </a:rPr>
              <a:t> </a:t>
            </a:r>
            <a:r>
              <a:rPr lang="en-US" dirty="0" err="1">
                <a:solidFill>
                  <a:srgbClr val="E26A23"/>
                </a:solidFill>
              </a:rPr>
              <a:t>som</a:t>
            </a:r>
            <a:r>
              <a:rPr lang="en-US" dirty="0">
                <a:solidFill>
                  <a:srgbClr val="E26A23"/>
                </a:solidFill>
              </a:rPr>
              <a:t> </a:t>
            </a:r>
            <a:r>
              <a:rPr lang="en-US" dirty="0" err="1">
                <a:solidFill>
                  <a:srgbClr val="E26A23"/>
                </a:solidFill>
              </a:rPr>
              <a:t>gör</a:t>
            </a:r>
            <a:r>
              <a:rPr lang="en-US" dirty="0">
                <a:solidFill>
                  <a:srgbClr val="E26A23"/>
                </a:solidFill>
              </a:rPr>
              <a:t> </a:t>
            </a:r>
            <a:r>
              <a:rPr lang="en-US" dirty="0" err="1">
                <a:solidFill>
                  <a:srgbClr val="E26A23"/>
                </a:solidFill>
              </a:rPr>
              <a:t>eduGAIN</a:t>
            </a:r>
            <a:r>
              <a:rPr lang="en-US" dirty="0">
                <a:solidFill>
                  <a:srgbClr val="E26A23"/>
                </a:solidFill>
              </a:rPr>
              <a:t> </a:t>
            </a:r>
            <a:r>
              <a:rPr lang="en-US" dirty="0" err="1">
                <a:solidFill>
                  <a:srgbClr val="E26A23"/>
                </a:solidFill>
              </a:rPr>
              <a:t>komplext</a:t>
            </a:r>
            <a:r>
              <a:rPr lang="en-US" dirty="0">
                <a:solidFill>
                  <a:srgbClr val="E26A23"/>
                </a:solidFill>
              </a:rPr>
              <a:t>?</a:t>
            </a:r>
            <a:endParaRPr lang="sv-SE" dirty="0">
              <a:solidFill>
                <a:srgbClr val="E26A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139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innehåll 6"/>
          <p:cNvSpPr>
            <a:spLocks noGrp="1"/>
          </p:cNvSpPr>
          <p:nvPr>
            <p:ph idx="1"/>
          </p:nvPr>
        </p:nvSpPr>
        <p:spPr>
          <a:xfrm>
            <a:off x="609600" y="1501208"/>
            <a:ext cx="10972800" cy="5001192"/>
          </a:xfrm>
        </p:spPr>
        <p:txBody>
          <a:bodyPr/>
          <a:lstStyle/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 err="1"/>
              <a:t>eduGAIN</a:t>
            </a:r>
            <a:r>
              <a:rPr lang="sv-SE" sz="3200" dirty="0"/>
              <a:t> har ett regelverk över hur medlemsfederationerna ska uppföra sig för att vara medlem i </a:t>
            </a:r>
            <a:r>
              <a:rPr lang="sv-SE" sz="3200" dirty="0" err="1"/>
              <a:t>eduGAIN</a:t>
            </a:r>
            <a:endParaRPr lang="sv-SE" sz="3200" dirty="0"/>
          </a:p>
          <a:p>
            <a:pPr lvl="1">
              <a:buClr>
                <a:srgbClr val="E26A23"/>
              </a:buClr>
            </a:pPr>
            <a:r>
              <a:rPr lang="sv-SE" sz="2400" dirty="0" err="1"/>
              <a:t>SWAMIDs</a:t>
            </a:r>
            <a:r>
              <a:rPr lang="sv-SE" sz="2400" dirty="0"/>
              <a:t> policy är anpassad för att uppfylla </a:t>
            </a:r>
            <a:r>
              <a:rPr lang="sv-SE" sz="2400" dirty="0" err="1"/>
              <a:t>eduGAINs</a:t>
            </a:r>
            <a:r>
              <a:rPr lang="sv-SE" sz="2400" dirty="0"/>
              <a:t> regelverk</a:t>
            </a:r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/>
              <a:t>För attributrelease ska fungera används entitetskategorierna REFEDS Research &amp; </a:t>
            </a:r>
            <a:r>
              <a:rPr lang="sv-SE" sz="3200" dirty="0" err="1"/>
              <a:t>Scholarship</a:t>
            </a:r>
            <a:r>
              <a:rPr lang="sv-SE" sz="3200" dirty="0"/>
              <a:t> och GÉANT </a:t>
            </a:r>
            <a:r>
              <a:rPr lang="sv-SE" sz="3200" dirty="0" err="1"/>
              <a:t>Code</a:t>
            </a:r>
            <a:r>
              <a:rPr lang="sv-SE" sz="3200" dirty="0"/>
              <a:t> </a:t>
            </a:r>
            <a:r>
              <a:rPr lang="sv-SE" sz="3200" dirty="0" err="1"/>
              <a:t>of</a:t>
            </a:r>
            <a:r>
              <a:rPr lang="sv-SE" sz="3200" dirty="0"/>
              <a:t> </a:t>
            </a:r>
            <a:r>
              <a:rPr lang="sv-SE" sz="3200" dirty="0" err="1"/>
              <a:t>Conduct</a:t>
            </a:r>
            <a:endParaRPr lang="sv-SE" sz="3200" dirty="0"/>
          </a:p>
          <a:p>
            <a:pPr lvl="1">
              <a:buClr>
                <a:srgbClr val="E26A23"/>
              </a:buClr>
              <a:buFont typeface="Wingdings" panose="05000000000000000000" pitchFamily="2" charset="2"/>
              <a:buChar char="§"/>
            </a:pPr>
            <a:r>
              <a:rPr lang="sv-SE" sz="2400" dirty="0" err="1"/>
              <a:t>IdP</a:t>
            </a:r>
            <a:r>
              <a:rPr lang="sv-SE" sz="2400" dirty="0"/>
              <a:t> som stödjer R&amp;S eller </a:t>
            </a:r>
            <a:r>
              <a:rPr lang="sv-SE" sz="2400" dirty="0" err="1"/>
              <a:t>CoCo</a:t>
            </a:r>
            <a:r>
              <a:rPr lang="sv-SE" sz="2400" dirty="0"/>
              <a:t> ska vara märkta supportkategorier i metadata</a:t>
            </a:r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/>
              <a:t>För säkerhets- och incidenthantering används REFEDS SIRTFI</a:t>
            </a:r>
          </a:p>
          <a:p>
            <a:pPr lvl="1">
              <a:buClr>
                <a:srgbClr val="E26A23"/>
              </a:buClr>
              <a:buFont typeface="Wingdings" panose="05000000000000000000" pitchFamily="2" charset="2"/>
              <a:buChar char="§"/>
            </a:pPr>
            <a:r>
              <a:rPr lang="sv-SE" sz="2400" dirty="0"/>
              <a:t>De </a:t>
            </a:r>
            <a:r>
              <a:rPr lang="sv-SE" sz="2400" dirty="0" err="1"/>
              <a:t>IdP</a:t>
            </a:r>
            <a:r>
              <a:rPr lang="sv-SE" sz="2400" dirty="0"/>
              <a:t> och SP som stödjer SIRTFI ska ha särskild markering i metadata</a:t>
            </a:r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/>
              <a:t>SP kan begränsa inloggning till </a:t>
            </a:r>
            <a:r>
              <a:rPr lang="sv-SE" sz="3200" dirty="0" err="1"/>
              <a:t>IdP</a:t>
            </a:r>
            <a:r>
              <a:rPr lang="sv-SE" sz="3200" dirty="0"/>
              <a:t> med R&amp;S, </a:t>
            </a:r>
            <a:r>
              <a:rPr lang="sv-SE" sz="3200" dirty="0" err="1"/>
              <a:t>CoCo</a:t>
            </a:r>
            <a:r>
              <a:rPr lang="sv-SE" sz="3200" dirty="0"/>
              <a:t> eller SIRTFI</a:t>
            </a:r>
          </a:p>
        </p:txBody>
      </p:sp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564452" y="706231"/>
            <a:ext cx="10464796" cy="775227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rgbClr val="E26A23"/>
                </a:solidFill>
              </a:rPr>
              <a:t>Vad</a:t>
            </a:r>
            <a:r>
              <a:rPr lang="en-US" dirty="0">
                <a:solidFill>
                  <a:srgbClr val="E26A23"/>
                </a:solidFill>
              </a:rPr>
              <a:t> </a:t>
            </a:r>
            <a:r>
              <a:rPr lang="en-US" dirty="0" err="1">
                <a:solidFill>
                  <a:srgbClr val="E26A23"/>
                </a:solidFill>
              </a:rPr>
              <a:t>gör</a:t>
            </a:r>
            <a:r>
              <a:rPr lang="en-US" dirty="0">
                <a:solidFill>
                  <a:srgbClr val="E26A23"/>
                </a:solidFill>
              </a:rPr>
              <a:t> </a:t>
            </a:r>
            <a:r>
              <a:rPr lang="en-US" dirty="0" err="1">
                <a:solidFill>
                  <a:srgbClr val="E26A23"/>
                </a:solidFill>
              </a:rPr>
              <a:t>eduGAIN</a:t>
            </a:r>
            <a:r>
              <a:rPr lang="en-US" dirty="0">
                <a:solidFill>
                  <a:srgbClr val="E26A23"/>
                </a:solidFill>
              </a:rPr>
              <a:t> </a:t>
            </a:r>
            <a:r>
              <a:rPr lang="en-US" dirty="0" err="1">
                <a:solidFill>
                  <a:srgbClr val="E26A23"/>
                </a:solidFill>
              </a:rPr>
              <a:t>för</a:t>
            </a:r>
            <a:r>
              <a:rPr lang="en-US" dirty="0">
                <a:solidFill>
                  <a:srgbClr val="E26A23"/>
                </a:solidFill>
              </a:rPr>
              <a:t> </a:t>
            </a:r>
            <a:r>
              <a:rPr lang="en-US" dirty="0" err="1">
                <a:solidFill>
                  <a:srgbClr val="E26A23"/>
                </a:solidFill>
              </a:rPr>
              <a:t>att</a:t>
            </a:r>
            <a:r>
              <a:rPr lang="en-US" dirty="0">
                <a:solidFill>
                  <a:srgbClr val="E26A23"/>
                </a:solidFill>
              </a:rPr>
              <a:t> </a:t>
            </a:r>
            <a:r>
              <a:rPr lang="en-US" dirty="0" err="1">
                <a:solidFill>
                  <a:srgbClr val="E26A23"/>
                </a:solidFill>
              </a:rPr>
              <a:t>öka</a:t>
            </a:r>
            <a:r>
              <a:rPr lang="en-US" dirty="0">
                <a:solidFill>
                  <a:srgbClr val="E26A23"/>
                </a:solidFill>
              </a:rPr>
              <a:t> </a:t>
            </a:r>
            <a:r>
              <a:rPr lang="en-US" dirty="0" err="1">
                <a:solidFill>
                  <a:srgbClr val="E26A23"/>
                </a:solidFill>
              </a:rPr>
              <a:t>tilliten</a:t>
            </a:r>
            <a:r>
              <a:rPr lang="en-US" dirty="0">
                <a:solidFill>
                  <a:srgbClr val="E26A23"/>
                </a:solidFill>
              </a:rPr>
              <a:t>?</a:t>
            </a:r>
            <a:endParaRPr lang="sv-SE" dirty="0">
              <a:solidFill>
                <a:srgbClr val="E26A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970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innehåll 6"/>
          <p:cNvSpPr>
            <a:spLocks noGrp="1"/>
          </p:cNvSpPr>
          <p:nvPr>
            <p:ph idx="1"/>
          </p:nvPr>
        </p:nvSpPr>
        <p:spPr>
          <a:xfrm>
            <a:off x="609600" y="1501208"/>
            <a:ext cx="10972800" cy="5001192"/>
          </a:xfrm>
        </p:spPr>
        <p:txBody>
          <a:bodyPr/>
          <a:lstStyle/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endParaRPr lang="sv-SE" sz="3200" dirty="0"/>
          </a:p>
          <a:p>
            <a:pPr marL="0" indent="0" algn="ctr">
              <a:buClr>
                <a:srgbClr val="E26A23"/>
              </a:buClr>
              <a:buNone/>
            </a:pPr>
            <a:r>
              <a:rPr lang="sv-SE" sz="6600" b="1" dirty="0"/>
              <a:t>Tyvärr inte!!!</a:t>
            </a:r>
            <a:endParaRPr lang="sv-SE" sz="3200" b="1" dirty="0"/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endParaRPr lang="sv-SE" sz="3200" dirty="0"/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 dirty="0"/>
              <a:t>I Sverige finns tre stora federationer till; Svensk e-legitimation, Skolfederation.se och SAMBI (vård, omsorg och hälsa)</a:t>
            </a:r>
          </a:p>
          <a:p>
            <a:pPr>
              <a:buClr>
                <a:srgbClr val="E26A23"/>
              </a:buClr>
              <a:buFont typeface="Wingdings" panose="05000000000000000000" pitchFamily="2" charset="2"/>
              <a:buChar char="Ø"/>
            </a:pPr>
            <a:r>
              <a:rPr lang="sv-SE" sz="3200"/>
              <a:t>SWAMID </a:t>
            </a:r>
            <a:r>
              <a:rPr lang="sv-SE" sz="3200" dirty="0"/>
              <a:t>skulle gärna samarbeta med dessa genom interfederation på ett eller annat sätt</a:t>
            </a:r>
          </a:p>
        </p:txBody>
      </p:sp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564452" y="706231"/>
            <a:ext cx="10464796" cy="77522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26A23"/>
                </a:solidFill>
              </a:rPr>
              <a:t>Finns </a:t>
            </a:r>
            <a:r>
              <a:rPr lang="en-US" dirty="0" err="1">
                <a:solidFill>
                  <a:srgbClr val="E26A23"/>
                </a:solidFill>
              </a:rPr>
              <a:t>det</a:t>
            </a:r>
            <a:r>
              <a:rPr lang="en-US" dirty="0">
                <a:solidFill>
                  <a:srgbClr val="E26A23"/>
                </a:solidFill>
              </a:rPr>
              <a:t> </a:t>
            </a:r>
            <a:r>
              <a:rPr lang="en-US" dirty="0" err="1">
                <a:solidFill>
                  <a:srgbClr val="E26A23"/>
                </a:solidFill>
              </a:rPr>
              <a:t>någon</a:t>
            </a:r>
            <a:r>
              <a:rPr lang="en-US" dirty="0">
                <a:solidFill>
                  <a:srgbClr val="E26A23"/>
                </a:solidFill>
              </a:rPr>
              <a:t> </a:t>
            </a:r>
            <a:r>
              <a:rPr lang="en-US" dirty="0" err="1">
                <a:solidFill>
                  <a:srgbClr val="E26A23"/>
                </a:solidFill>
              </a:rPr>
              <a:t>svensk</a:t>
            </a:r>
            <a:r>
              <a:rPr lang="en-US" dirty="0">
                <a:solidFill>
                  <a:srgbClr val="E26A23"/>
                </a:solidFill>
              </a:rPr>
              <a:t> </a:t>
            </a:r>
            <a:r>
              <a:rPr lang="en-US" dirty="0" err="1">
                <a:solidFill>
                  <a:srgbClr val="E26A23"/>
                </a:solidFill>
              </a:rPr>
              <a:t>interfederation</a:t>
            </a:r>
            <a:r>
              <a:rPr lang="en-US" dirty="0">
                <a:solidFill>
                  <a:srgbClr val="E26A23"/>
                </a:solidFill>
              </a:rPr>
              <a:t>?</a:t>
            </a:r>
            <a:endParaRPr lang="sv-SE" dirty="0">
              <a:solidFill>
                <a:srgbClr val="E26A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602200"/>
      </p:ext>
    </p:extLst>
  </p:cSld>
  <p:clrMapOvr>
    <a:masterClrMapping/>
  </p:clrMapOvr>
</p:sld>
</file>

<file path=ppt/theme/theme1.xml><?xml version="1.0" encoding="utf-8"?>
<a:theme xmlns:a="http://schemas.openxmlformats.org/drawingml/2006/main" name="16.9 mall Sune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unet_mall_draft2016_SWAMID.pptx" id="{4A57B3CC-7BEE-40C5-A6EA-82852BFAA183}" vid="{2850219F-2E00-4BDB-9426-F6CF0F2B08E2}"/>
    </a:ext>
  </a:extLst>
</a:theme>
</file>

<file path=ppt/theme/theme2.xml><?xml version="1.0" encoding="utf-8"?>
<a:theme xmlns:a="http://schemas.openxmlformats.org/drawingml/2006/main" name="1_16.9 mall Sune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unet_mall_draft2016_SWAMID.pptx" id="{4A57B3CC-7BEE-40C5-A6EA-82852BFAA183}" vid="{00B37522-4458-4CBB-9934-AB9FDC4F6C7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Sunet_mall_draft2016_SWAMID</Template>
  <TotalTime>746</TotalTime>
  <Words>394</Words>
  <Application>Microsoft Office PowerPoint</Application>
  <PresentationFormat>Bredbild</PresentationFormat>
  <Paragraphs>35</Paragraphs>
  <Slides>7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7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7</vt:i4>
      </vt:variant>
    </vt:vector>
  </HeadingPairs>
  <TitlesOfParts>
    <vt:vector size="16" baseType="lpstr">
      <vt:lpstr>Arial</vt:lpstr>
      <vt:lpstr>Calibri</vt:lpstr>
      <vt:lpstr>Garamond</vt:lpstr>
      <vt:lpstr>Helvetica</vt:lpstr>
      <vt:lpstr>Helvetica Light</vt:lpstr>
      <vt:lpstr>Lucida Console</vt:lpstr>
      <vt:lpstr>Wingdings</vt:lpstr>
      <vt:lpstr>16.9 mall Sunet</vt:lpstr>
      <vt:lpstr>1_16.9 mall Sunet</vt:lpstr>
      <vt:lpstr>PowerPoint-presentation</vt:lpstr>
      <vt:lpstr>Vad är en interfederation?</vt:lpstr>
      <vt:lpstr>eduroam – En enkel interfederation</vt:lpstr>
      <vt:lpstr>eduGAIN – En komplex interfederation</vt:lpstr>
      <vt:lpstr>Vad är det som gör eduGAIN komplext?</vt:lpstr>
      <vt:lpstr>Vad gör eduGAIN för att öka tilliten?</vt:lpstr>
      <vt:lpstr>Finns det någon svensk interfederation?</vt:lpstr>
    </vt:vector>
  </TitlesOfParts>
  <Company>SUNET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SWAMID byter signeringsnyckel - Sunetdagarna våren 2017</dc:title>
  <dc:subject>SWAMID</dc:subject>
  <dc:creator>Pål Axelsson</dc:creator>
  <cp:lastModifiedBy>Pål Axelsson</cp:lastModifiedBy>
  <cp:revision>56</cp:revision>
  <cp:lastPrinted>2016-01-11T11:48:47Z</cp:lastPrinted>
  <dcterms:created xsi:type="dcterms:W3CDTF">2016-12-06T21:36:11Z</dcterms:created>
  <dcterms:modified xsi:type="dcterms:W3CDTF">2017-03-26T15:43:19Z</dcterms:modified>
  <cp:category>SWAMID</cp:category>
</cp:coreProperties>
</file>