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9"/>
  </p:notesMasterIdLst>
  <p:handoutMasterIdLst>
    <p:handoutMasterId r:id="rId20"/>
  </p:handoutMasterIdLst>
  <p:sldIdLst>
    <p:sldId id="256" r:id="rId5"/>
    <p:sldId id="271" r:id="rId6"/>
    <p:sldId id="266" r:id="rId7"/>
    <p:sldId id="270" r:id="rId8"/>
    <p:sldId id="259" r:id="rId9"/>
    <p:sldId id="273" r:id="rId10"/>
    <p:sldId id="265" r:id="rId11"/>
    <p:sldId id="263" r:id="rId12"/>
    <p:sldId id="264" r:id="rId13"/>
    <p:sldId id="267" r:id="rId14"/>
    <p:sldId id="268" r:id="rId15"/>
    <p:sldId id="269" r:id="rId16"/>
    <p:sldId id="272" r:id="rId17"/>
    <p:sldId id="258" r:id="rId18"/>
  </p:sldIdLst>
  <p:sldSz cx="9144000" cy="6858000" type="screen4x3"/>
  <p:notesSz cx="6858000" cy="9144000"/>
  <p:defaultTextStyle>
    <a:defPPr>
      <a:defRPr lang="sv-S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EF5D"/>
    <a:srgbClr val="03B9E7"/>
    <a:srgbClr val="8881D3"/>
    <a:srgbClr val="16C7D2"/>
    <a:srgbClr val="FF6442"/>
    <a:srgbClr val="08CFB5"/>
    <a:srgbClr val="70E4D2"/>
    <a:srgbClr val="7FCEEE"/>
    <a:srgbClr val="7BDDE2"/>
    <a:srgbClr val="B1E1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Inget format, inget rutnä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just forma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Inget format, tabellrutnät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1824" y="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490402-8E07-BB4F-A189-6AD7200B2129}" type="datetime1">
              <a:rPr lang="en-US" smtClean="0"/>
              <a:pPr/>
              <a:t>3/26/2017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891D49-AD30-AD49-8FCC-B045B8D02F0F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529339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A8E3D5-343E-3741-80FE-788E6CEB802F}" type="datetime1">
              <a:rPr lang="en-US" smtClean="0"/>
              <a:pPr/>
              <a:t>3/24/2017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FC25B8-6A37-0E42-AD12-4E95E5CB5205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2415193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FC25B8-6A37-0E42-AD12-4E95E5CB5205}" type="slidenum">
              <a:rPr lang="sv-SE" smtClean="0"/>
              <a:pPr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922503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FC25B8-6A37-0E42-AD12-4E95E5CB5205}" type="slidenum">
              <a:rPr lang="sv-SE" smtClean="0"/>
              <a:pPr/>
              <a:t>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698982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FC25B8-6A37-0E42-AD12-4E95E5CB5205}" type="slidenum">
              <a:rPr lang="sv-SE" smtClean="0"/>
              <a:pPr/>
              <a:t>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282366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FC25B8-6A37-0E42-AD12-4E95E5CB5205}" type="slidenum">
              <a:rPr lang="sv-SE" smtClean="0"/>
              <a:pPr/>
              <a:t>14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72918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ida Blå">
    <p:bg>
      <p:bgPr>
        <a:solidFill>
          <a:srgbClr val="00B9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1371600" y="1812899"/>
            <a:ext cx="6400800" cy="147002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6000">
                <a:solidFill>
                  <a:srgbClr val="FFFFFF"/>
                </a:solidFill>
              </a:defRPr>
            </a:lvl1pPr>
          </a:lstStyle>
          <a:p>
            <a:r>
              <a:rPr lang="sv-SE" dirty="0"/>
              <a:t>Presentationens</a:t>
            </a:r>
            <a:br>
              <a:rPr lang="sv-SE" dirty="0"/>
            </a:br>
            <a:r>
              <a:rPr lang="sv-SE" dirty="0"/>
              <a:t>titel/rubrik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493962"/>
            <a:ext cx="6400800" cy="117529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dirty="0"/>
              <a:t>Underrubrik/namn på talare e.d.</a:t>
            </a:r>
          </a:p>
        </p:txBody>
      </p:sp>
      <p:pic>
        <p:nvPicPr>
          <p:cNvPr id="7" name="Bildobjekt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99" y="5929764"/>
            <a:ext cx="2369737" cy="595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602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Rak 8"/>
          <p:cNvCxnSpPr/>
          <p:nvPr userDrawn="1"/>
        </p:nvCxnSpPr>
        <p:spPr>
          <a:xfrm>
            <a:off x="678459" y="6120611"/>
            <a:ext cx="7744205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Bildobjekt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076" y="6255786"/>
            <a:ext cx="1475136" cy="369724"/>
          </a:xfrm>
          <a:prstGeom prst="rect">
            <a:avLst/>
          </a:prstGeom>
        </p:spPr>
      </p:pic>
      <p:sp>
        <p:nvSpPr>
          <p:cNvPr id="4" name="Rubrik 3"/>
          <p:cNvSpPr>
            <a:spLocks noGrp="1"/>
          </p:cNvSpPr>
          <p:nvPr>
            <p:ph type="title"/>
          </p:nvPr>
        </p:nvSpPr>
        <p:spPr>
          <a:xfrm>
            <a:off x="685076" y="999225"/>
            <a:ext cx="7737588" cy="831131"/>
          </a:xfrm>
          <a:prstGeom prst="rect">
            <a:avLst/>
          </a:prstGeom>
        </p:spPr>
        <p:txBody>
          <a:bodyPr vert="horz">
            <a:normAutofit/>
          </a:bodyPr>
          <a:lstStyle>
            <a:lvl1pPr algn="l">
              <a:defRPr sz="3600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5" name="Platshållare för bild 4"/>
          <p:cNvSpPr>
            <a:spLocks noGrp="1"/>
          </p:cNvSpPr>
          <p:nvPr>
            <p:ph type="pic" sz="quarter" idx="14"/>
          </p:nvPr>
        </p:nvSpPr>
        <p:spPr>
          <a:xfrm>
            <a:off x="4137025" y="1844506"/>
            <a:ext cx="4286250" cy="3945398"/>
          </a:xfrm>
          <a:prstGeom prst="rect">
            <a:avLst/>
          </a:prstGeom>
        </p:spPr>
        <p:txBody>
          <a:bodyPr vert="horz"/>
          <a:lstStyle/>
          <a:p>
            <a:endParaRPr lang="sv-SE" dirty="0"/>
          </a:p>
        </p:txBody>
      </p:sp>
      <p:sp>
        <p:nvSpPr>
          <p:cNvPr id="17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6662093" y="360999"/>
            <a:ext cx="1431193" cy="264685"/>
          </a:xfrm>
          <a:prstGeom prst="rect">
            <a:avLst/>
          </a:prstGeom>
        </p:spPr>
        <p:txBody>
          <a:bodyPr/>
          <a:lstStyle>
            <a:lvl1pPr algn="r">
              <a:defRPr sz="1100" cap="all"/>
            </a:lvl1pPr>
          </a:lstStyle>
          <a:p>
            <a:fld id="{46C47693-11F3-B24C-A8A7-DCC80EE02254}" type="datetime3">
              <a:rPr lang="en-US" smtClean="0"/>
              <a:t>24 March 2017</a:t>
            </a:fld>
            <a:endParaRPr lang="sv-SE" dirty="0"/>
          </a:p>
        </p:txBody>
      </p:sp>
      <p:sp>
        <p:nvSpPr>
          <p:cNvPr id="18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7962260" y="361654"/>
            <a:ext cx="553784" cy="264685"/>
          </a:xfrm>
          <a:prstGeom prst="rect">
            <a:avLst/>
          </a:prstGeom>
        </p:spPr>
        <p:txBody>
          <a:bodyPr/>
          <a:lstStyle>
            <a:lvl1pPr algn="r">
              <a:defRPr sz="1100"/>
            </a:lvl1pPr>
          </a:lstStyle>
          <a:p>
            <a:fld id="{80A4C9D9-979F-D94A-9054-C3B7EAD37AEB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19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593363" y="361000"/>
            <a:ext cx="5836917" cy="265340"/>
          </a:xfrm>
          <a:prstGeom prst="rect">
            <a:avLst/>
          </a:prstGeom>
        </p:spPr>
        <p:txBody>
          <a:bodyPr anchor="b"/>
          <a:lstStyle>
            <a:lvl1pPr>
              <a:defRPr sz="1100"/>
            </a:lvl1pPr>
          </a:lstStyle>
          <a:p>
            <a:r>
              <a:rPr lang="sv-SE"/>
              <a:t>Titel/föreläsare</a:t>
            </a:r>
            <a:endParaRPr lang="sv-SE" dirty="0"/>
          </a:p>
        </p:txBody>
      </p:sp>
      <p:sp>
        <p:nvSpPr>
          <p:cNvPr id="20" name="Platshållare för text 2"/>
          <p:cNvSpPr>
            <a:spLocks noGrp="1"/>
          </p:cNvSpPr>
          <p:nvPr>
            <p:ph type="body" sz="quarter" idx="13"/>
          </p:nvPr>
        </p:nvSpPr>
        <p:spPr>
          <a:xfrm>
            <a:off x="685076" y="1830357"/>
            <a:ext cx="3316211" cy="4066288"/>
          </a:xfrm>
          <a:prstGeom prst="rect">
            <a:avLst/>
          </a:prstGeom>
        </p:spPr>
        <p:txBody>
          <a:bodyPr vert="horz"/>
          <a:lstStyle>
            <a:lvl1pPr>
              <a:spcBef>
                <a:spcPts val="900"/>
              </a:spcBef>
              <a:defRPr sz="2400" b="0" i="0">
                <a:latin typeface="Georgia"/>
                <a:cs typeface="Georgia"/>
              </a:defRPr>
            </a:lvl1pPr>
            <a:lvl2pPr>
              <a:spcBef>
                <a:spcPts val="900"/>
              </a:spcBef>
              <a:defRPr sz="2400" b="0" i="0">
                <a:latin typeface="Georgia"/>
                <a:cs typeface="Georgia"/>
              </a:defRPr>
            </a:lvl2pPr>
            <a:lvl3pPr>
              <a:spcBef>
                <a:spcPts val="900"/>
              </a:spcBef>
              <a:defRPr sz="2400" b="0" i="0">
                <a:latin typeface="Georgia"/>
                <a:cs typeface="Georgia"/>
              </a:defRPr>
            </a:lvl3pPr>
            <a:lvl4pPr>
              <a:spcBef>
                <a:spcPts val="900"/>
              </a:spcBef>
              <a:defRPr sz="2400" b="0" i="0">
                <a:latin typeface="Georgia"/>
                <a:cs typeface="Georgia"/>
              </a:defRPr>
            </a:lvl4pPr>
            <a:lvl5pPr>
              <a:spcBef>
                <a:spcPts val="900"/>
              </a:spcBef>
              <a:defRPr sz="2400" b="0" i="0">
                <a:latin typeface="Georgia"/>
                <a:cs typeface="Georgia"/>
              </a:defRPr>
            </a:lvl5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1532732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Rak 8"/>
          <p:cNvCxnSpPr/>
          <p:nvPr userDrawn="1"/>
        </p:nvCxnSpPr>
        <p:spPr>
          <a:xfrm>
            <a:off x="678459" y="6120611"/>
            <a:ext cx="7744205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Bildobjekt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076" y="6255786"/>
            <a:ext cx="1475136" cy="369724"/>
          </a:xfrm>
          <a:prstGeom prst="rect">
            <a:avLst/>
          </a:prstGeom>
        </p:spPr>
      </p:pic>
      <p:sp>
        <p:nvSpPr>
          <p:cNvPr id="29" name="Rubrik 3"/>
          <p:cNvSpPr>
            <a:spLocks noGrp="1"/>
          </p:cNvSpPr>
          <p:nvPr>
            <p:ph type="title"/>
          </p:nvPr>
        </p:nvSpPr>
        <p:spPr>
          <a:xfrm>
            <a:off x="685076" y="999225"/>
            <a:ext cx="7737588" cy="831131"/>
          </a:xfrm>
          <a:prstGeom prst="rect">
            <a:avLst/>
          </a:prstGeom>
        </p:spPr>
        <p:txBody>
          <a:bodyPr vert="horz">
            <a:normAutofit/>
          </a:bodyPr>
          <a:lstStyle>
            <a:lvl1pPr algn="l">
              <a:defRPr sz="3600"/>
            </a:lvl1pPr>
          </a:lstStyle>
          <a:p>
            <a:r>
              <a:rPr lang="sv-SE" dirty="0"/>
              <a:t>Klicka här för att ändra format</a:t>
            </a:r>
          </a:p>
        </p:txBody>
      </p:sp>
      <p:sp>
        <p:nvSpPr>
          <p:cNvPr id="3" name="Platshållare för diagram 2"/>
          <p:cNvSpPr>
            <a:spLocks noGrp="1"/>
          </p:cNvSpPr>
          <p:nvPr>
            <p:ph type="chart" sz="quarter" idx="13"/>
          </p:nvPr>
        </p:nvSpPr>
        <p:spPr>
          <a:xfrm>
            <a:off x="685800" y="1905000"/>
            <a:ext cx="7737475" cy="3922713"/>
          </a:xfrm>
          <a:prstGeom prst="rect">
            <a:avLst/>
          </a:prstGeom>
        </p:spPr>
        <p:txBody>
          <a:bodyPr vert="horz"/>
          <a:lstStyle>
            <a:lvl1pPr>
              <a:spcBef>
                <a:spcPts val="900"/>
              </a:spcBef>
              <a:defRPr/>
            </a:lvl1pPr>
          </a:lstStyle>
          <a:p>
            <a:endParaRPr lang="sv-SE" dirty="0"/>
          </a:p>
        </p:txBody>
      </p:sp>
      <p:sp>
        <p:nvSpPr>
          <p:cNvPr id="15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6662093" y="360999"/>
            <a:ext cx="1431193" cy="264685"/>
          </a:xfrm>
          <a:prstGeom prst="rect">
            <a:avLst/>
          </a:prstGeom>
        </p:spPr>
        <p:txBody>
          <a:bodyPr/>
          <a:lstStyle>
            <a:lvl1pPr algn="r">
              <a:defRPr sz="1100" cap="all"/>
            </a:lvl1pPr>
          </a:lstStyle>
          <a:p>
            <a:fld id="{7291A53C-9FAB-064C-83E8-B58E706FAEFB}" type="datetime3">
              <a:rPr lang="en-US" smtClean="0"/>
              <a:t>24 March 2017</a:t>
            </a:fld>
            <a:endParaRPr lang="sv-SE" dirty="0"/>
          </a:p>
        </p:txBody>
      </p:sp>
      <p:sp>
        <p:nvSpPr>
          <p:cNvPr id="1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7962260" y="361654"/>
            <a:ext cx="553784" cy="264685"/>
          </a:xfrm>
          <a:prstGeom prst="rect">
            <a:avLst/>
          </a:prstGeom>
        </p:spPr>
        <p:txBody>
          <a:bodyPr/>
          <a:lstStyle>
            <a:lvl1pPr algn="r">
              <a:defRPr sz="1100"/>
            </a:lvl1pPr>
          </a:lstStyle>
          <a:p>
            <a:fld id="{80A4C9D9-979F-D94A-9054-C3B7EAD37AEB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17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593363" y="361000"/>
            <a:ext cx="5836917" cy="265340"/>
          </a:xfrm>
          <a:prstGeom prst="rect">
            <a:avLst/>
          </a:prstGeom>
        </p:spPr>
        <p:txBody>
          <a:bodyPr anchor="b"/>
          <a:lstStyle>
            <a:lvl1pPr>
              <a:defRPr sz="1100"/>
            </a:lvl1pPr>
          </a:lstStyle>
          <a:p>
            <a:r>
              <a:rPr lang="sv-SE"/>
              <a:t>Titel/föreläsare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2943483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vslut Blå">
    <p:bg>
      <p:bgPr>
        <a:solidFill>
          <a:srgbClr val="00B9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ruta 3"/>
          <p:cNvSpPr txBox="1"/>
          <p:nvPr userDrawn="1"/>
        </p:nvSpPr>
        <p:spPr>
          <a:xfrm>
            <a:off x="1818137" y="3670051"/>
            <a:ext cx="55272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2800" dirty="0" err="1">
                <a:solidFill>
                  <a:schemeClr val="bg1"/>
                </a:solidFill>
              </a:rPr>
              <a:t>www.liu.se</a:t>
            </a:r>
            <a:endParaRPr lang="sv-SE" sz="2800" dirty="0">
              <a:solidFill>
                <a:schemeClr val="bg1"/>
              </a:solidFill>
            </a:endParaRPr>
          </a:p>
        </p:txBody>
      </p:sp>
      <p:pic>
        <p:nvPicPr>
          <p:cNvPr id="8" name="Bildobjekt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99" y="5929764"/>
            <a:ext cx="2369737" cy="595580"/>
          </a:xfrm>
          <a:prstGeom prst="rect">
            <a:avLst/>
          </a:prstGeom>
        </p:spPr>
      </p:pic>
      <p:sp>
        <p:nvSpPr>
          <p:cNvPr id="3" name="Platshållare för text 2"/>
          <p:cNvSpPr>
            <a:spLocks noGrp="1"/>
          </p:cNvSpPr>
          <p:nvPr>
            <p:ph type="body" sz="quarter" idx="10" hasCustomPrompt="1"/>
          </p:nvPr>
        </p:nvSpPr>
        <p:spPr>
          <a:xfrm>
            <a:off x="1320800" y="1814513"/>
            <a:ext cx="6651538" cy="123031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Text/namn på talare </a:t>
            </a:r>
          </a:p>
          <a:p>
            <a:r>
              <a:rPr lang="sv-SE" dirty="0"/>
              <a:t>kontaktinformation e.d.</a:t>
            </a:r>
          </a:p>
        </p:txBody>
      </p:sp>
    </p:spTree>
    <p:extLst>
      <p:ext uri="{BB962C8B-B14F-4D97-AF65-F5344CB8AC3E}">
        <p14:creationId xmlns:p14="http://schemas.microsoft.com/office/powerpoint/2010/main" val="18984966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vslut Turkos">
    <p:bg>
      <p:bgPr>
        <a:solidFill>
          <a:srgbClr val="17C7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ruta 3"/>
          <p:cNvSpPr txBox="1"/>
          <p:nvPr userDrawn="1"/>
        </p:nvSpPr>
        <p:spPr>
          <a:xfrm>
            <a:off x="1818137" y="3670051"/>
            <a:ext cx="55272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2800" dirty="0" err="1">
                <a:solidFill>
                  <a:schemeClr val="bg1"/>
                </a:solidFill>
              </a:rPr>
              <a:t>www.liu.se</a:t>
            </a:r>
            <a:endParaRPr lang="sv-SE" sz="2800" dirty="0">
              <a:solidFill>
                <a:schemeClr val="bg1"/>
              </a:solidFill>
            </a:endParaRPr>
          </a:p>
        </p:txBody>
      </p:sp>
      <p:pic>
        <p:nvPicPr>
          <p:cNvPr id="8" name="Bildobjekt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99" y="5929764"/>
            <a:ext cx="2369737" cy="595580"/>
          </a:xfrm>
          <a:prstGeom prst="rect">
            <a:avLst/>
          </a:prstGeom>
        </p:spPr>
      </p:pic>
      <p:sp>
        <p:nvSpPr>
          <p:cNvPr id="7" name="Platshållare för text 2"/>
          <p:cNvSpPr>
            <a:spLocks noGrp="1"/>
          </p:cNvSpPr>
          <p:nvPr>
            <p:ph type="body" sz="quarter" idx="10" hasCustomPrompt="1"/>
          </p:nvPr>
        </p:nvSpPr>
        <p:spPr>
          <a:xfrm>
            <a:off x="1320800" y="1814513"/>
            <a:ext cx="6651538" cy="123031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Text/namn på talare </a:t>
            </a:r>
          </a:p>
          <a:p>
            <a:r>
              <a:rPr lang="sv-SE" dirty="0"/>
              <a:t>kontaktinformation e.d.</a:t>
            </a:r>
          </a:p>
        </p:txBody>
      </p:sp>
    </p:spTree>
    <p:extLst>
      <p:ext uri="{BB962C8B-B14F-4D97-AF65-F5344CB8AC3E}">
        <p14:creationId xmlns:p14="http://schemas.microsoft.com/office/powerpoint/2010/main" val="18177550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vslut Grön">
    <p:bg>
      <p:bgPr>
        <a:solidFill>
          <a:srgbClr val="00CFB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ruta 3"/>
          <p:cNvSpPr txBox="1"/>
          <p:nvPr userDrawn="1"/>
        </p:nvSpPr>
        <p:spPr>
          <a:xfrm>
            <a:off x="1818137" y="3670051"/>
            <a:ext cx="55272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2800" dirty="0" err="1">
                <a:solidFill>
                  <a:schemeClr val="bg1"/>
                </a:solidFill>
              </a:rPr>
              <a:t>www.liu.se</a:t>
            </a:r>
            <a:endParaRPr lang="sv-SE" sz="2800" dirty="0">
              <a:solidFill>
                <a:schemeClr val="bg1"/>
              </a:solidFill>
            </a:endParaRPr>
          </a:p>
        </p:txBody>
      </p:sp>
      <p:pic>
        <p:nvPicPr>
          <p:cNvPr id="8" name="Bildobjekt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99" y="5929764"/>
            <a:ext cx="2369737" cy="595580"/>
          </a:xfrm>
          <a:prstGeom prst="rect">
            <a:avLst/>
          </a:prstGeom>
        </p:spPr>
      </p:pic>
      <p:sp>
        <p:nvSpPr>
          <p:cNvPr id="7" name="Platshållare för text 2"/>
          <p:cNvSpPr>
            <a:spLocks noGrp="1"/>
          </p:cNvSpPr>
          <p:nvPr>
            <p:ph type="body" sz="quarter" idx="10" hasCustomPrompt="1"/>
          </p:nvPr>
        </p:nvSpPr>
        <p:spPr>
          <a:xfrm>
            <a:off x="1320800" y="1814513"/>
            <a:ext cx="6651538" cy="123031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Text/namn på talare </a:t>
            </a:r>
          </a:p>
          <a:p>
            <a:r>
              <a:rPr lang="sv-SE" dirty="0"/>
              <a:t>kontaktinformation e.d.</a:t>
            </a:r>
          </a:p>
        </p:txBody>
      </p:sp>
    </p:spTree>
    <p:extLst>
      <p:ext uri="{BB962C8B-B14F-4D97-AF65-F5344CB8AC3E}">
        <p14:creationId xmlns:p14="http://schemas.microsoft.com/office/powerpoint/2010/main" val="1817755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ida Turkos">
    <p:bg>
      <p:bgPr>
        <a:solidFill>
          <a:srgbClr val="17C7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99" y="5929764"/>
            <a:ext cx="2369737" cy="595580"/>
          </a:xfrm>
          <a:prstGeom prst="rect">
            <a:avLst/>
          </a:prstGeom>
        </p:spPr>
      </p:pic>
      <p:sp>
        <p:nvSpPr>
          <p:cNvPr id="5" name="Rubrik 1"/>
          <p:cNvSpPr>
            <a:spLocks noGrp="1"/>
          </p:cNvSpPr>
          <p:nvPr>
            <p:ph type="ctrTitle" hasCustomPrompt="1"/>
          </p:nvPr>
        </p:nvSpPr>
        <p:spPr>
          <a:xfrm>
            <a:off x="1371600" y="1812899"/>
            <a:ext cx="6400800" cy="147002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6000">
                <a:solidFill>
                  <a:srgbClr val="FFFFFF"/>
                </a:solidFill>
              </a:defRPr>
            </a:lvl1pPr>
          </a:lstStyle>
          <a:p>
            <a:r>
              <a:rPr lang="sv-SE" dirty="0"/>
              <a:t>Presentationens</a:t>
            </a:r>
            <a:br>
              <a:rPr lang="sv-SE" dirty="0"/>
            </a:br>
            <a:r>
              <a:rPr lang="sv-SE" dirty="0"/>
              <a:t>titel/rubrik</a:t>
            </a:r>
          </a:p>
        </p:txBody>
      </p:sp>
      <p:sp>
        <p:nvSpPr>
          <p:cNvPr id="6" name="Underrubrik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493962"/>
            <a:ext cx="6400800" cy="117529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dirty="0"/>
              <a:t>Underrubrik/namn på talare e.d.</a:t>
            </a:r>
          </a:p>
        </p:txBody>
      </p:sp>
    </p:spTree>
    <p:extLst>
      <p:ext uri="{BB962C8B-B14F-4D97-AF65-F5344CB8AC3E}">
        <p14:creationId xmlns:p14="http://schemas.microsoft.com/office/powerpoint/2010/main" val="3912440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ida Grön">
    <p:bg>
      <p:bgPr>
        <a:solidFill>
          <a:srgbClr val="00CFB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99" y="5929764"/>
            <a:ext cx="2369737" cy="595580"/>
          </a:xfrm>
          <a:prstGeom prst="rect">
            <a:avLst/>
          </a:prstGeom>
        </p:spPr>
      </p:pic>
      <p:sp>
        <p:nvSpPr>
          <p:cNvPr id="5" name="Rubrik 1"/>
          <p:cNvSpPr>
            <a:spLocks noGrp="1"/>
          </p:cNvSpPr>
          <p:nvPr>
            <p:ph type="ctrTitle" hasCustomPrompt="1"/>
          </p:nvPr>
        </p:nvSpPr>
        <p:spPr>
          <a:xfrm>
            <a:off x="1371600" y="1812899"/>
            <a:ext cx="6400800" cy="147002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6000">
                <a:solidFill>
                  <a:srgbClr val="FFFFFF"/>
                </a:solidFill>
              </a:defRPr>
            </a:lvl1pPr>
          </a:lstStyle>
          <a:p>
            <a:r>
              <a:rPr lang="sv-SE" dirty="0"/>
              <a:t>Presentationens</a:t>
            </a:r>
            <a:br>
              <a:rPr lang="sv-SE" dirty="0"/>
            </a:br>
            <a:r>
              <a:rPr lang="sv-SE" dirty="0"/>
              <a:t>titel/rubrik</a:t>
            </a:r>
          </a:p>
        </p:txBody>
      </p:sp>
      <p:sp>
        <p:nvSpPr>
          <p:cNvPr id="6" name="Underrubrik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493962"/>
            <a:ext cx="6400800" cy="117529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dirty="0"/>
              <a:t>Underrubrik/namn på talare e.d.</a:t>
            </a:r>
          </a:p>
        </p:txBody>
      </p:sp>
    </p:spTree>
    <p:extLst>
      <p:ext uri="{BB962C8B-B14F-4D97-AF65-F5344CB8AC3E}">
        <p14:creationId xmlns:p14="http://schemas.microsoft.com/office/powerpoint/2010/main" val="281665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 s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2342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 Blå">
    <p:bg>
      <p:bgPr>
        <a:solidFill>
          <a:srgbClr val="00B9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4089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 Turkos">
    <p:bg>
      <p:bgPr>
        <a:solidFill>
          <a:srgbClr val="17C7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3120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 Grön">
    <p:bg>
      <p:bgPr>
        <a:solidFill>
          <a:srgbClr val="00CFB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3120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Rak 8"/>
          <p:cNvCxnSpPr/>
          <p:nvPr userDrawn="1"/>
        </p:nvCxnSpPr>
        <p:spPr>
          <a:xfrm>
            <a:off x="678459" y="6120611"/>
            <a:ext cx="7744205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Bildobjekt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076" y="6255786"/>
            <a:ext cx="1475136" cy="369724"/>
          </a:xfrm>
          <a:prstGeom prst="rect">
            <a:avLst/>
          </a:prstGeom>
        </p:spPr>
      </p:pic>
      <p:sp>
        <p:nvSpPr>
          <p:cNvPr id="4" name="Rubrik 3"/>
          <p:cNvSpPr>
            <a:spLocks noGrp="1"/>
          </p:cNvSpPr>
          <p:nvPr>
            <p:ph type="title"/>
          </p:nvPr>
        </p:nvSpPr>
        <p:spPr>
          <a:xfrm>
            <a:off x="685076" y="999225"/>
            <a:ext cx="7737588" cy="831131"/>
          </a:xfrm>
          <a:prstGeom prst="rect">
            <a:avLst/>
          </a:prstGeom>
        </p:spPr>
        <p:txBody>
          <a:bodyPr vert="horz">
            <a:normAutofit/>
          </a:bodyPr>
          <a:lstStyle>
            <a:lvl1pPr algn="l">
              <a:defRPr sz="3600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17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6662093" y="360999"/>
            <a:ext cx="1431193" cy="264685"/>
          </a:xfrm>
          <a:prstGeom prst="rect">
            <a:avLst/>
          </a:prstGeom>
        </p:spPr>
        <p:txBody>
          <a:bodyPr/>
          <a:lstStyle>
            <a:lvl1pPr algn="r">
              <a:defRPr sz="1100" cap="all"/>
            </a:lvl1pPr>
          </a:lstStyle>
          <a:p>
            <a:fld id="{241B163E-E7AC-2048-B9CB-1155EC6407B9}" type="datetime3">
              <a:rPr lang="en-US" smtClean="0"/>
              <a:t>24 March 2017</a:t>
            </a:fld>
            <a:endParaRPr lang="sv-SE" dirty="0"/>
          </a:p>
        </p:txBody>
      </p:sp>
      <p:sp>
        <p:nvSpPr>
          <p:cNvPr id="18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7962260" y="361654"/>
            <a:ext cx="553784" cy="264685"/>
          </a:xfrm>
          <a:prstGeom prst="rect">
            <a:avLst/>
          </a:prstGeom>
        </p:spPr>
        <p:txBody>
          <a:bodyPr/>
          <a:lstStyle>
            <a:lvl1pPr algn="r">
              <a:defRPr sz="1100"/>
            </a:lvl1pPr>
          </a:lstStyle>
          <a:p>
            <a:fld id="{80A4C9D9-979F-D94A-9054-C3B7EAD37AEB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19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593363" y="361000"/>
            <a:ext cx="5836917" cy="265340"/>
          </a:xfrm>
          <a:prstGeom prst="rect">
            <a:avLst/>
          </a:prstGeom>
        </p:spPr>
        <p:txBody>
          <a:bodyPr anchor="b"/>
          <a:lstStyle>
            <a:lvl1pPr>
              <a:defRPr sz="1100"/>
            </a:lvl1pPr>
          </a:lstStyle>
          <a:p>
            <a:r>
              <a:rPr lang="sv-SE"/>
              <a:t>Titel/föreläsare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818505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Rak 8"/>
          <p:cNvCxnSpPr/>
          <p:nvPr userDrawn="1"/>
        </p:nvCxnSpPr>
        <p:spPr>
          <a:xfrm>
            <a:off x="678459" y="6120611"/>
            <a:ext cx="7744205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Bildobjekt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076" y="6255786"/>
            <a:ext cx="1475136" cy="369724"/>
          </a:xfrm>
          <a:prstGeom prst="rect">
            <a:avLst/>
          </a:prstGeom>
        </p:spPr>
      </p:pic>
      <p:sp>
        <p:nvSpPr>
          <p:cNvPr id="4" name="Rubrik 3"/>
          <p:cNvSpPr>
            <a:spLocks noGrp="1"/>
          </p:cNvSpPr>
          <p:nvPr>
            <p:ph type="title"/>
          </p:nvPr>
        </p:nvSpPr>
        <p:spPr>
          <a:xfrm>
            <a:off x="685076" y="999225"/>
            <a:ext cx="7737588" cy="831131"/>
          </a:xfrm>
          <a:prstGeom prst="rect">
            <a:avLst/>
          </a:prstGeom>
        </p:spPr>
        <p:txBody>
          <a:bodyPr vert="horz">
            <a:normAutofit/>
          </a:bodyPr>
          <a:lstStyle>
            <a:lvl1pPr algn="l">
              <a:defRPr sz="3600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17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6662093" y="360999"/>
            <a:ext cx="1431193" cy="264685"/>
          </a:xfrm>
          <a:prstGeom prst="rect">
            <a:avLst/>
          </a:prstGeom>
        </p:spPr>
        <p:txBody>
          <a:bodyPr/>
          <a:lstStyle>
            <a:lvl1pPr algn="r">
              <a:defRPr sz="1100" cap="all"/>
            </a:lvl1pPr>
          </a:lstStyle>
          <a:p>
            <a:fld id="{241B163E-E7AC-2048-B9CB-1155EC6407B9}" type="datetime3">
              <a:rPr lang="en-US" smtClean="0"/>
              <a:t>24 March 2017</a:t>
            </a:fld>
            <a:endParaRPr lang="sv-SE" dirty="0"/>
          </a:p>
        </p:txBody>
      </p:sp>
      <p:sp>
        <p:nvSpPr>
          <p:cNvPr id="18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7962260" y="361654"/>
            <a:ext cx="553784" cy="264685"/>
          </a:xfrm>
          <a:prstGeom prst="rect">
            <a:avLst/>
          </a:prstGeom>
        </p:spPr>
        <p:txBody>
          <a:bodyPr/>
          <a:lstStyle>
            <a:lvl1pPr algn="r">
              <a:defRPr sz="1100"/>
            </a:lvl1pPr>
          </a:lstStyle>
          <a:p>
            <a:fld id="{80A4C9D9-979F-D94A-9054-C3B7EAD37AEB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19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593363" y="361000"/>
            <a:ext cx="5836917" cy="265340"/>
          </a:xfrm>
          <a:prstGeom prst="rect">
            <a:avLst/>
          </a:prstGeom>
        </p:spPr>
        <p:txBody>
          <a:bodyPr anchor="b"/>
          <a:lstStyle>
            <a:lvl1pPr>
              <a:defRPr sz="1100"/>
            </a:lvl1pPr>
          </a:lstStyle>
          <a:p>
            <a:r>
              <a:rPr lang="sv-SE"/>
              <a:t>Titel/föreläsare</a:t>
            </a:r>
            <a:endParaRPr lang="sv-SE" dirty="0"/>
          </a:p>
        </p:txBody>
      </p:sp>
      <p:sp>
        <p:nvSpPr>
          <p:cNvPr id="20" name="Platshållare för text 2"/>
          <p:cNvSpPr>
            <a:spLocks noGrp="1"/>
          </p:cNvSpPr>
          <p:nvPr>
            <p:ph type="body" sz="quarter" idx="13"/>
          </p:nvPr>
        </p:nvSpPr>
        <p:spPr>
          <a:xfrm>
            <a:off x="685076" y="1830357"/>
            <a:ext cx="7737587" cy="4066288"/>
          </a:xfrm>
          <a:prstGeom prst="rect">
            <a:avLst/>
          </a:prstGeom>
        </p:spPr>
        <p:txBody>
          <a:bodyPr vert="horz"/>
          <a:lstStyle>
            <a:lvl1pPr>
              <a:spcBef>
                <a:spcPts val="900"/>
              </a:spcBef>
              <a:defRPr sz="2400" b="0" i="0">
                <a:latin typeface="Georgia"/>
                <a:cs typeface="Georgia"/>
              </a:defRPr>
            </a:lvl1pPr>
            <a:lvl2pPr>
              <a:spcBef>
                <a:spcPts val="900"/>
              </a:spcBef>
              <a:defRPr sz="2400" b="0" i="0">
                <a:latin typeface="Georgia"/>
                <a:cs typeface="Georgia"/>
              </a:defRPr>
            </a:lvl2pPr>
            <a:lvl3pPr>
              <a:spcBef>
                <a:spcPts val="900"/>
              </a:spcBef>
              <a:defRPr sz="2400" b="0" i="0">
                <a:latin typeface="Georgia"/>
                <a:cs typeface="Georgia"/>
              </a:defRPr>
            </a:lvl3pPr>
            <a:lvl4pPr>
              <a:spcBef>
                <a:spcPts val="900"/>
              </a:spcBef>
              <a:defRPr sz="2400" b="0" i="0">
                <a:latin typeface="Georgia"/>
                <a:cs typeface="Georgia"/>
              </a:defRPr>
            </a:lvl4pPr>
            <a:lvl5pPr>
              <a:spcBef>
                <a:spcPts val="900"/>
              </a:spcBef>
              <a:defRPr sz="2400" b="0" i="0">
                <a:latin typeface="Georgia"/>
                <a:cs typeface="Georgia"/>
              </a:defRPr>
            </a:lvl5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356759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8094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4" r:id="rId2"/>
    <p:sldLayoutId id="2147483665" r:id="rId3"/>
    <p:sldLayoutId id="2147483668" r:id="rId4"/>
    <p:sldLayoutId id="2147483669" r:id="rId5"/>
    <p:sldLayoutId id="2147483670" r:id="rId6"/>
    <p:sldLayoutId id="2147483671" r:id="rId7"/>
    <p:sldLayoutId id="2147483673" r:id="rId8"/>
    <p:sldLayoutId id="2147483660" r:id="rId9"/>
    <p:sldLayoutId id="2147483661" r:id="rId10"/>
    <p:sldLayoutId id="2147483663" r:id="rId11"/>
    <p:sldLayoutId id="2147483662" r:id="rId12"/>
    <p:sldLayoutId id="2147483666" r:id="rId13"/>
    <p:sldLayoutId id="2147483667" r:id="rId14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sv-SE" dirty="0"/>
              <a:t>Group Management</a:t>
            </a:r>
          </a:p>
        </p:txBody>
      </p:sp>
      <p:sp>
        <p:nvSpPr>
          <p:cNvPr id="5" name="Underrubrik 4"/>
          <p:cNvSpPr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sv-SE" dirty="0"/>
              <a:t>Johan Peterson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939461"/>
            <a:ext cx="91440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28700" dirty="0">
                <a:solidFill>
                  <a:schemeClr val="tx1">
                    <a:alpha val="17000"/>
                  </a:schemeClr>
                </a:solidFill>
                <a:latin typeface="Gill Sans Ultra Bold" panose="020B0A02020104020203" pitchFamily="34" charset="0"/>
                <a:cs typeface="Georgia"/>
              </a:rPr>
              <a:t>GM</a:t>
            </a:r>
          </a:p>
        </p:txBody>
      </p:sp>
    </p:spTree>
    <p:extLst>
      <p:ext uri="{BB962C8B-B14F-4D97-AF65-F5344CB8AC3E}">
        <p14:creationId xmlns:p14="http://schemas.microsoft.com/office/powerpoint/2010/main" val="3876226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>
                <a:latin typeface="Myriad Pro" panose="020B0503030403020204" pitchFamily="34" charset="0"/>
              </a:rPr>
              <a:t>GM Attribut (3/4)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B163E-E7AC-2048-B9CB-1155EC6407B9}" type="datetime3">
              <a:rPr lang="en-US" smtClean="0"/>
              <a:t>24 March 2017</a:t>
            </a:fld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4C9D9-979F-D94A-9054-C3B7EAD37AEB}" type="slidenum">
              <a:rPr lang="sv-SE" smtClean="0"/>
              <a:pPr/>
              <a:t>10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/>
              <a:t>Johan Peterson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v-SE" dirty="0"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[</a:t>
            </a:r>
            <a:r>
              <a:rPr lang="sv-SE" dirty="0" err="1"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MembershipApproval</a:t>
            </a:r>
            <a:r>
              <a:rPr lang="sv-SE" dirty="0"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]</a:t>
            </a:r>
          </a:p>
          <a:p>
            <a:pPr lvl="1"/>
            <a:r>
              <a:rPr lang="sv-SE" dirty="0" err="1"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Closed</a:t>
            </a:r>
            <a:r>
              <a:rPr lang="sv-SE" dirty="0">
                <a:sym typeface="Wingdings" panose="05000000000000000000" pitchFamily="2" charset="2"/>
              </a:rPr>
              <a:t> = Manuellt hanterad grupp baserat på rättigheter</a:t>
            </a:r>
          </a:p>
          <a:p>
            <a:pPr lvl="1"/>
            <a:r>
              <a:rPr lang="sv-SE" dirty="0" err="1"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Open</a:t>
            </a:r>
            <a:r>
              <a:rPr lang="sv-SE" dirty="0">
                <a:sym typeface="Wingdings" panose="05000000000000000000" pitchFamily="2" charset="2"/>
              </a:rPr>
              <a:t> = Vem som helst får lägga till/ta bort medlemmar i gruppen</a:t>
            </a:r>
          </a:p>
          <a:p>
            <a:pPr lvl="1"/>
            <a:r>
              <a:rPr lang="sv-SE" dirty="0"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Self</a:t>
            </a:r>
            <a:r>
              <a:rPr lang="sv-SE" dirty="0">
                <a:sym typeface="Wingdings" panose="05000000000000000000" pitchFamily="2" charset="2"/>
              </a:rPr>
              <a:t> = Man får lägga med och ta bort sig själv men ingen annan</a:t>
            </a:r>
          </a:p>
        </p:txBody>
      </p:sp>
    </p:spTree>
    <p:extLst>
      <p:ext uri="{BB962C8B-B14F-4D97-AF65-F5344CB8AC3E}">
        <p14:creationId xmlns:p14="http://schemas.microsoft.com/office/powerpoint/2010/main" val="30868241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>
                <a:latin typeface="Myriad Pro" panose="020B0503030403020204" pitchFamily="34" charset="0"/>
              </a:rPr>
              <a:t>GM Attribut (4/4)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B163E-E7AC-2048-B9CB-1155EC6407B9}" type="datetime3">
              <a:rPr lang="en-US" smtClean="0"/>
              <a:t>24 March 2017</a:t>
            </a:fld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4C9D9-979F-D94A-9054-C3B7EAD37AEB}" type="slidenum">
              <a:rPr lang="sv-SE" smtClean="0"/>
              <a:pPr/>
              <a:t>11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/>
              <a:t>Johan Peterson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v-SE" dirty="0"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[</a:t>
            </a:r>
            <a:r>
              <a:rPr lang="sv-SE" dirty="0" err="1"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LinkId</a:t>
            </a:r>
            <a:r>
              <a:rPr lang="sv-SE" dirty="0"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]</a:t>
            </a:r>
          </a:p>
          <a:p>
            <a:pPr lvl="1"/>
            <a:r>
              <a:rPr lang="sv-SE" dirty="0">
                <a:sym typeface="Wingdings" panose="05000000000000000000" pitchFamily="2" charset="2"/>
              </a:rPr>
              <a:t>Länkar två eller flera grupper. Man får endast vara medlem i </a:t>
            </a:r>
            <a:r>
              <a:rPr lang="sv-SE" i="1" dirty="0">
                <a:sym typeface="Wingdings" panose="05000000000000000000" pitchFamily="2" charset="2"/>
              </a:rPr>
              <a:t>en</a:t>
            </a:r>
            <a:r>
              <a:rPr lang="sv-SE" dirty="0">
                <a:sym typeface="Wingdings" panose="05000000000000000000" pitchFamily="2" charset="2"/>
              </a:rPr>
              <a:t> av dem.</a:t>
            </a:r>
          </a:p>
          <a:p>
            <a:r>
              <a:rPr lang="sv-SE" dirty="0"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[</a:t>
            </a:r>
            <a:r>
              <a:rPr lang="sv-SE" dirty="0" err="1"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MembershipStartDate</a:t>
            </a:r>
            <a:r>
              <a:rPr lang="sv-SE" dirty="0"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]</a:t>
            </a:r>
          </a:p>
          <a:p>
            <a:pPr lvl="1"/>
            <a:r>
              <a:rPr lang="sv-SE" dirty="0">
                <a:sym typeface="Wingdings" panose="05000000000000000000" pitchFamily="2" charset="2"/>
              </a:rPr>
              <a:t>Medlemmar får inte läggas till/tas bort </a:t>
            </a:r>
            <a:r>
              <a:rPr lang="sv-SE" i="1" dirty="0">
                <a:sym typeface="Wingdings" panose="05000000000000000000" pitchFamily="2" charset="2"/>
              </a:rPr>
              <a:t>före </a:t>
            </a:r>
            <a:r>
              <a:rPr lang="sv-SE" dirty="0">
                <a:sym typeface="Wingdings" panose="05000000000000000000" pitchFamily="2" charset="2"/>
              </a:rPr>
              <a:t>detta datum</a:t>
            </a:r>
          </a:p>
          <a:p>
            <a:r>
              <a:rPr lang="sv-SE" dirty="0"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[</a:t>
            </a:r>
            <a:r>
              <a:rPr lang="sv-SE" dirty="0" err="1"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MembershipEndDate</a:t>
            </a:r>
            <a:r>
              <a:rPr lang="sv-SE" dirty="0"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]</a:t>
            </a:r>
          </a:p>
          <a:p>
            <a:pPr lvl="1"/>
            <a:r>
              <a:rPr lang="sv-SE" dirty="0">
                <a:sym typeface="Wingdings" panose="05000000000000000000" pitchFamily="2" charset="2"/>
              </a:rPr>
              <a:t>Medlemmar får inte läggas till/tas bort </a:t>
            </a:r>
            <a:r>
              <a:rPr lang="sv-SE" i="1" dirty="0">
                <a:sym typeface="Wingdings" panose="05000000000000000000" pitchFamily="2" charset="2"/>
              </a:rPr>
              <a:t>efter </a:t>
            </a:r>
            <a:r>
              <a:rPr lang="sv-SE" dirty="0">
                <a:sym typeface="Wingdings" panose="05000000000000000000" pitchFamily="2" charset="2"/>
              </a:rPr>
              <a:t>detta datum</a:t>
            </a:r>
          </a:p>
        </p:txBody>
      </p:sp>
    </p:spTree>
    <p:extLst>
      <p:ext uri="{BB962C8B-B14F-4D97-AF65-F5344CB8AC3E}">
        <p14:creationId xmlns:p14="http://schemas.microsoft.com/office/powerpoint/2010/main" val="24910310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GUI - Lisam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B163E-E7AC-2048-B9CB-1155EC6407B9}" type="datetime3">
              <a:rPr lang="en-US" smtClean="0"/>
              <a:t>24 March 2017</a:t>
            </a:fld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4C9D9-979F-D94A-9054-C3B7EAD37AEB}" type="slidenum">
              <a:rPr lang="sv-SE" smtClean="0"/>
              <a:pPr/>
              <a:t>12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/>
              <a:t>Johan Peterson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8324" y="1638906"/>
            <a:ext cx="4883769" cy="4142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2340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GUI - Native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B163E-E7AC-2048-B9CB-1155EC6407B9}" type="datetime3">
              <a:rPr lang="en-US" smtClean="0"/>
              <a:t>26 March 2017</a:t>
            </a:fld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4C9D9-979F-D94A-9054-C3B7EAD37AEB}" type="slidenum">
              <a:rPr lang="sv-SE" smtClean="0"/>
              <a:pPr/>
              <a:t>13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/>
              <a:t>Johan Peterson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076" y="1471222"/>
            <a:ext cx="7645400" cy="462477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5076" y="2997200"/>
            <a:ext cx="2832824" cy="3098800"/>
          </a:xfrm>
          <a:prstGeom prst="rect">
            <a:avLst/>
          </a:prstGeom>
          <a:solidFill>
            <a:schemeClr val="bg1">
              <a:alpha val="92000"/>
            </a:schemeClr>
          </a:solidFill>
        </p:spPr>
        <p:txBody>
          <a:bodyPr wrap="square" rtlCol="0">
            <a:noAutofit/>
          </a:bodyPr>
          <a:lstStyle/>
          <a:p>
            <a:r>
              <a:rPr lang="sv-SE" sz="2400" dirty="0">
                <a:latin typeface="Georgia"/>
                <a:cs typeface="Georgia"/>
              </a:rPr>
              <a:t>Här ser du alla grupper du är medlem i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497652" y="2857500"/>
            <a:ext cx="2464608" cy="2273300"/>
          </a:xfrm>
          <a:prstGeom prst="rect">
            <a:avLst/>
          </a:prstGeom>
          <a:solidFill>
            <a:schemeClr val="bg1">
              <a:alpha val="92000"/>
            </a:schemeClr>
          </a:solidFill>
        </p:spPr>
        <p:txBody>
          <a:bodyPr wrap="square" rtlCol="0">
            <a:noAutofit/>
          </a:bodyPr>
          <a:lstStyle/>
          <a:p>
            <a:r>
              <a:rPr lang="sv-SE" sz="2400" dirty="0">
                <a:latin typeface="Georgia"/>
                <a:cs typeface="Georgia"/>
              </a:rPr>
              <a:t>Här ser du alla grupper du senast besökt/skapat</a:t>
            </a:r>
          </a:p>
        </p:txBody>
      </p:sp>
    </p:spTree>
    <p:extLst>
      <p:ext uri="{BB962C8B-B14F-4D97-AF65-F5344CB8AC3E}">
        <p14:creationId xmlns:p14="http://schemas.microsoft.com/office/powerpoint/2010/main" val="24476097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/>
          <p:cNvSpPr>
            <a:spLocks noGrp="1"/>
          </p:cNvSpPr>
          <p:nvPr>
            <p:ph type="body" sz="quarter" idx="10"/>
          </p:nvPr>
        </p:nvSpPr>
        <p:spPr>
          <a:xfrm>
            <a:off x="1320800" y="1814512"/>
            <a:ext cx="6651538" cy="1591627"/>
          </a:xfrm>
        </p:spPr>
        <p:txBody>
          <a:bodyPr>
            <a:normAutofit/>
          </a:bodyPr>
          <a:lstStyle/>
          <a:p>
            <a:r>
              <a:rPr lang="sv-SE" dirty="0"/>
              <a:t>Frågor?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4272173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>
                <a:latin typeface="Myriad Pro" panose="020B0503030403020204" pitchFamily="34" charset="0"/>
              </a:rPr>
              <a:t>Grupper, är det bra de?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B163E-E7AC-2048-B9CB-1155EC6407B9}" type="datetime3">
              <a:rPr lang="en-US" smtClean="0"/>
              <a:t>26 March 2017</a:t>
            </a:fld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4C9D9-979F-D94A-9054-C3B7EAD37AEB}" type="slidenum">
              <a:rPr lang="sv-SE" smtClean="0"/>
              <a:pPr/>
              <a:t>2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/>
              <a:t>Johan Peterson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v-SE" dirty="0">
                <a:latin typeface="Myriad Pro" panose="020B0503030403020204" pitchFamily="34" charset="0"/>
              </a:rPr>
              <a:t>Fundementala i säkerhetsarbetet</a:t>
            </a:r>
          </a:p>
          <a:p>
            <a:r>
              <a:rPr lang="sv-SE" dirty="0">
                <a:latin typeface="Myriad Pro" panose="020B0503030403020204" pitchFamily="34" charset="0"/>
                <a:sym typeface="Wingdings" panose="05000000000000000000" pitchFamily="2" charset="2"/>
              </a:rPr>
              <a:t>Dela inte ut behörighet till en person, gör det till en grupp!</a:t>
            </a:r>
          </a:p>
          <a:p>
            <a:r>
              <a:rPr lang="sv-SE" dirty="0">
                <a:latin typeface="Myriad Pro" panose="020B0503030403020204" pitchFamily="34" charset="0"/>
                <a:sym typeface="Wingdings" panose="05000000000000000000" pitchFamily="2" charset="2"/>
              </a:rPr>
              <a:t>Det är ”omöjligt” att hitta alla ställen en person fått behörighet tilldelat sig, men ett ögonblicks verk att ta bort en person ur en grupp...</a:t>
            </a:r>
          </a:p>
        </p:txBody>
      </p:sp>
    </p:spTree>
    <p:extLst>
      <p:ext uri="{BB962C8B-B14F-4D97-AF65-F5344CB8AC3E}">
        <p14:creationId xmlns:p14="http://schemas.microsoft.com/office/powerpoint/2010/main" val="1652138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>
                <a:latin typeface="Myriad Pro" panose="020B0503030403020204" pitchFamily="34" charset="0"/>
              </a:rPr>
              <a:t>Varför grupphantering?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B163E-E7AC-2048-B9CB-1155EC6407B9}" type="datetime3">
              <a:rPr lang="en-US" smtClean="0"/>
              <a:t>24 March 2017</a:t>
            </a:fld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4C9D9-979F-D94A-9054-C3B7EAD37AEB}" type="slidenum">
              <a:rPr lang="sv-SE" smtClean="0"/>
              <a:pPr/>
              <a:t>3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/>
              <a:t>Johan Peterson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v-SE" dirty="0">
                <a:latin typeface="Myriad Pro" panose="020B0503030403020204" pitchFamily="34" charset="0"/>
              </a:rPr>
              <a:t>2013 började vi bygga vårt Digitala Campus i O365</a:t>
            </a:r>
          </a:p>
          <a:p>
            <a:r>
              <a:rPr lang="sv-SE" dirty="0">
                <a:latin typeface="Myriad Pro" panose="020B0503030403020204" pitchFamily="34" charset="0"/>
              </a:rPr>
              <a:t>LMS behövde grupper för alla kurstillfällen:</a:t>
            </a:r>
          </a:p>
          <a:p>
            <a:pPr lvl="1"/>
            <a:r>
              <a:rPr lang="sv-SE" dirty="0">
                <a:latin typeface="Myriad Pro" panose="020B0503030403020204" pitchFamily="34" charset="0"/>
              </a:rPr>
              <a:t>Valda</a:t>
            </a:r>
          </a:p>
          <a:p>
            <a:pPr lvl="1"/>
            <a:r>
              <a:rPr lang="sv-SE" dirty="0">
                <a:latin typeface="Myriad Pro" panose="020B0503030403020204" pitchFamily="34" charset="0"/>
              </a:rPr>
              <a:t>Antagna</a:t>
            </a:r>
          </a:p>
          <a:p>
            <a:pPr lvl="1"/>
            <a:r>
              <a:rPr lang="sv-SE" dirty="0">
                <a:latin typeface="Myriad Pro" panose="020B0503030403020204" pitchFamily="34" charset="0"/>
              </a:rPr>
              <a:t>Registrerade</a:t>
            </a:r>
          </a:p>
          <a:p>
            <a:pPr lvl="1"/>
            <a:r>
              <a:rPr lang="sv-SE" dirty="0">
                <a:latin typeface="Myriad Pro" panose="020B0503030403020204" pitchFamily="34" charset="0"/>
              </a:rPr>
              <a:t>Manuella</a:t>
            </a:r>
          </a:p>
          <a:p>
            <a:pPr lvl="1"/>
            <a:r>
              <a:rPr lang="sv-SE" dirty="0">
                <a:latin typeface="Myriad Pro" panose="020B0503030403020204" pitchFamily="34" charset="0"/>
              </a:rPr>
              <a:t>Lärare</a:t>
            </a:r>
          </a:p>
          <a:p>
            <a:pPr lvl="1"/>
            <a:r>
              <a:rPr lang="sv-SE" dirty="0">
                <a:latin typeface="Myriad Pro" panose="020B0503030403020204" pitchFamily="34" charset="0"/>
              </a:rPr>
              <a:t>”Studenterna” = Registrerade + Manuella</a:t>
            </a:r>
          </a:p>
          <a:p>
            <a:endParaRPr lang="sv-SE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41363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076" y="999225"/>
            <a:ext cx="7737588" cy="4566197"/>
          </a:xfrm>
        </p:spPr>
        <p:txBody>
          <a:bodyPr anchor="ctr">
            <a:normAutofit/>
          </a:bodyPr>
          <a:lstStyle/>
          <a:p>
            <a:pPr algn="ctr"/>
            <a:r>
              <a:rPr lang="sv-SE" dirty="0"/>
              <a:t> </a:t>
            </a:r>
            <a:r>
              <a:rPr lang="sv-SE" sz="8000" dirty="0">
                <a:latin typeface="Myriad Pro" panose="020B0503030403020204" pitchFamily="34" charset="0"/>
              </a:rPr>
              <a:t>330 000 grupper!</a:t>
            </a:r>
            <a:br>
              <a:rPr lang="sv-SE" sz="8000" dirty="0">
                <a:latin typeface="Myriad Pro" panose="020B0503030403020204" pitchFamily="34" charset="0"/>
              </a:rPr>
            </a:br>
            <a:r>
              <a:rPr lang="sv-SE" sz="1400" dirty="0">
                <a:latin typeface="Myriad Pro" panose="020B0503030403020204" pitchFamily="34" charset="0"/>
              </a:rPr>
              <a:t>(Det är troligtvis inte sant, det var bara 329 346 grupper i söndags)</a:t>
            </a:r>
            <a:br>
              <a:rPr lang="sv-SE" sz="8000" dirty="0">
                <a:latin typeface="Myriad Pro" panose="020B0503030403020204" pitchFamily="34" charset="0"/>
              </a:rPr>
            </a:br>
            <a:endParaRPr lang="sv-SE" dirty="0">
              <a:latin typeface="Myriad Pro" panose="020B0503030403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B163E-E7AC-2048-B9CB-1155EC6407B9}" type="datetime3">
              <a:rPr lang="en-US" smtClean="0"/>
              <a:t>26 March 2017</a:t>
            </a:fld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4C9D9-979F-D94A-9054-C3B7EAD37AEB}" type="slidenum">
              <a:rPr lang="sv-SE" smtClean="0"/>
              <a:pPr/>
              <a:t>4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/>
              <a:t>Johan Peterson</a:t>
            </a:r>
          </a:p>
        </p:txBody>
      </p:sp>
    </p:spTree>
    <p:extLst>
      <p:ext uri="{BB962C8B-B14F-4D97-AF65-F5344CB8AC3E}">
        <p14:creationId xmlns:p14="http://schemas.microsoft.com/office/powerpoint/2010/main" val="1205594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>
                <a:latin typeface="Myriad Pro" panose="020B0503030403020204" pitchFamily="34" charset="0"/>
              </a:rPr>
              <a:t>Designtankar</a:t>
            </a:r>
          </a:p>
        </p:txBody>
      </p:sp>
      <p:sp>
        <p:nvSpPr>
          <p:cNvPr id="8" name="Platshållare för innehåll 7"/>
          <p:cNvSpPr>
            <a:spLocks noGrp="1"/>
          </p:cNvSpPr>
          <p:nvPr>
            <p:ph type="body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sv-SE" dirty="0">
                <a:latin typeface="Myriad Pro" panose="020B0503030403020204" pitchFamily="34" charset="0"/>
              </a:rPr>
              <a:t>Fristående GUI</a:t>
            </a:r>
          </a:p>
          <a:p>
            <a:r>
              <a:rPr lang="sv-SE" dirty="0">
                <a:latin typeface="Myriad Pro" panose="020B0503030403020204" pitchFamily="34" charset="0"/>
              </a:rPr>
              <a:t>Generisk backend API, ej bara för GUI</a:t>
            </a:r>
          </a:p>
          <a:p>
            <a:r>
              <a:rPr lang="sv-SE" dirty="0">
                <a:latin typeface="Myriad Pro" panose="020B0503030403020204" pitchFamily="34" charset="0"/>
              </a:rPr>
              <a:t>Bygg för generella grupper, inte bara kursgrupper</a:t>
            </a:r>
          </a:p>
          <a:p>
            <a:r>
              <a:rPr lang="sv-SE" dirty="0">
                <a:latin typeface="Myriad Pro" panose="020B0503030403020204" pitchFamily="34" charset="0"/>
              </a:rPr>
              <a:t>Möjlighet att delegera behörigheter</a:t>
            </a:r>
          </a:p>
          <a:p>
            <a:r>
              <a:rPr lang="sv-SE" dirty="0">
                <a:latin typeface="Myriad Pro" panose="020B0503030403020204" pitchFamily="34" charset="0"/>
              </a:rPr>
              <a:t>Möjlighet att gruppera grupper utan grupper :)</a:t>
            </a:r>
          </a:p>
          <a:p>
            <a:r>
              <a:rPr lang="sv-SE" dirty="0">
                <a:latin typeface="Myriad Pro" panose="020B0503030403020204" pitchFamily="34" charset="0"/>
              </a:rPr>
              <a:t>Egen rättighetsstruktur</a:t>
            </a:r>
          </a:p>
          <a:p>
            <a:pPr lvl="1"/>
            <a:r>
              <a:rPr lang="sv-SE" dirty="0">
                <a:latin typeface="Myriad Pro" panose="020B0503030403020204" pitchFamily="34" charset="0"/>
              </a:rPr>
              <a:t>API skickar med vilka behörigheter inloggad användare har på gruppen. GUI rättar sig efter det</a:t>
            </a:r>
          </a:p>
          <a:p>
            <a:r>
              <a:rPr lang="sv-SE" dirty="0">
                <a:latin typeface="Myriad Pro" panose="020B0503030403020204" pitchFamily="34" charset="0"/>
              </a:rPr>
              <a:t>Koppla resurser till grupper</a:t>
            </a:r>
          </a:p>
          <a:p>
            <a:endParaRPr lang="sv-SE" dirty="0"/>
          </a:p>
          <a:p>
            <a:endParaRPr lang="sv-SE" dirty="0"/>
          </a:p>
          <a:p>
            <a:endParaRPr lang="sv-SE" dirty="0"/>
          </a:p>
          <a:p>
            <a:pPr marL="0" indent="0">
              <a:buNone/>
            </a:pPr>
            <a:endParaRPr lang="sv-SE" dirty="0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755D8-FCC8-2B44-B8A6-56BAF594FDD4}" type="datetime3">
              <a:rPr lang="en-US" smtClean="0"/>
              <a:t>24 March 2017</a:t>
            </a:fld>
            <a:endParaRPr lang="sv-SE" dirty="0"/>
          </a:p>
        </p:txBody>
      </p:sp>
      <p:sp>
        <p:nvSpPr>
          <p:cNvPr id="7" name="Platshållare för sidfot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/>
              <a:t>Johan Peterson</a:t>
            </a:r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4C9D9-979F-D94A-9054-C3B7EAD37AEB}" type="slidenum">
              <a:rPr lang="sv-SE" smtClean="0"/>
              <a:pPr/>
              <a:t>5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48261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>
                <a:latin typeface="Myriad Pro" panose="020B0503030403020204" pitchFamily="34" charset="0"/>
              </a:rPr>
              <a:t>Gruppresurser</a:t>
            </a:r>
          </a:p>
        </p:txBody>
      </p:sp>
      <p:sp>
        <p:nvSpPr>
          <p:cNvPr id="8" name="Platshållare för innehåll 7"/>
          <p:cNvSpPr>
            <a:spLocks noGrp="1"/>
          </p:cNvSpPr>
          <p:nvPr>
            <p:ph type="body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sv-SE" dirty="0">
                <a:latin typeface="Myriad Pro" panose="020B0503030403020204" pitchFamily="34" charset="0"/>
              </a:rPr>
              <a:t>E-postadress</a:t>
            </a:r>
          </a:p>
          <a:p>
            <a:r>
              <a:rPr lang="sv-SE" dirty="0">
                <a:latin typeface="Myriad Pro" panose="020B0503030403020204" pitchFamily="34" charset="0"/>
              </a:rPr>
              <a:t>gidNumber (Linux-grupp)</a:t>
            </a:r>
          </a:p>
          <a:p>
            <a:r>
              <a:rPr lang="sv-SE" dirty="0">
                <a:latin typeface="Myriad Pro" panose="020B0503030403020204" pitchFamily="34" charset="0"/>
              </a:rPr>
              <a:t>Sharepoint site</a:t>
            </a:r>
          </a:p>
          <a:p>
            <a:r>
              <a:rPr lang="sv-SE" dirty="0">
                <a:latin typeface="Myriad Pro" panose="020B0503030403020204" pitchFamily="34" charset="0"/>
              </a:rPr>
              <a:t>O365 grupp</a:t>
            </a:r>
          </a:p>
          <a:p>
            <a:r>
              <a:rPr lang="sv-SE" dirty="0">
                <a:latin typeface="Myriad Pro" panose="020B0503030403020204" pitchFamily="34" charset="0"/>
              </a:rPr>
              <a:t>Passerzon</a:t>
            </a:r>
          </a:p>
          <a:p>
            <a:endParaRPr lang="sv-SE" dirty="0"/>
          </a:p>
          <a:p>
            <a:endParaRPr lang="sv-SE" dirty="0"/>
          </a:p>
          <a:p>
            <a:endParaRPr lang="sv-SE" dirty="0"/>
          </a:p>
          <a:p>
            <a:pPr marL="0" indent="0">
              <a:buNone/>
            </a:pPr>
            <a:endParaRPr lang="sv-SE" dirty="0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755D8-FCC8-2B44-B8A6-56BAF594FDD4}" type="datetime3">
              <a:rPr lang="en-US" smtClean="0"/>
              <a:t>26 March 2017</a:t>
            </a:fld>
            <a:endParaRPr lang="sv-SE" dirty="0"/>
          </a:p>
        </p:txBody>
      </p:sp>
      <p:sp>
        <p:nvSpPr>
          <p:cNvPr id="7" name="Platshållare för sidfot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/>
              <a:t>Johan Peterson</a:t>
            </a:r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4C9D9-979F-D94A-9054-C3B7EAD37AEB}" type="slidenum">
              <a:rPr lang="sv-SE" smtClean="0"/>
              <a:pPr/>
              <a:t>6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4828288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>
                <a:latin typeface="Myriad Pro" panose="020B0503030403020204" pitchFamily="34" charset="0"/>
              </a:rPr>
              <a:t>Grupper i Active Directory - Pros/Cons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B163E-E7AC-2048-B9CB-1155EC6407B9}" type="datetime3">
              <a:rPr lang="en-US" smtClean="0"/>
              <a:t>24 March 2017</a:t>
            </a:fld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4C9D9-979F-D94A-9054-C3B7EAD37AEB}" type="slidenum">
              <a:rPr lang="sv-SE" smtClean="0"/>
              <a:pPr/>
              <a:t>7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/>
              <a:t>Johan Peterson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v-SE" dirty="0" err="1">
                <a:latin typeface="Myriad Pro" panose="020B0503030403020204" pitchFamily="34" charset="0"/>
              </a:rPr>
              <a:t>Cons</a:t>
            </a:r>
            <a:endParaRPr lang="sv-SE" dirty="0">
              <a:latin typeface="Myriad Pro" panose="020B0503030403020204" pitchFamily="34" charset="0"/>
            </a:endParaRPr>
          </a:p>
          <a:p>
            <a:pPr lvl="1"/>
            <a:r>
              <a:rPr lang="sv-SE" dirty="0">
                <a:latin typeface="Myriad Pro" panose="020B0503030403020204" pitchFamily="34" charset="0"/>
              </a:rPr>
              <a:t>Grupperna måste finnas i AD:t</a:t>
            </a:r>
            <a:br>
              <a:rPr lang="sv-SE" dirty="0">
                <a:latin typeface="Myriad Pro" panose="020B0503030403020204" pitchFamily="34" charset="0"/>
              </a:rPr>
            </a:br>
            <a:r>
              <a:rPr lang="sv-SE" sz="2000" dirty="0">
                <a:latin typeface="Myriad Pro" panose="020B0503030403020204" pitchFamily="34" charset="0"/>
              </a:rPr>
              <a:t>(de kan inte, inte, finnas i AD:t)</a:t>
            </a:r>
          </a:p>
          <a:p>
            <a:pPr lvl="1"/>
            <a:r>
              <a:rPr lang="sv-SE" dirty="0">
                <a:latin typeface="Myriad Pro" panose="020B0503030403020204" pitchFamily="34" charset="0"/>
              </a:rPr>
              <a:t>Vi är bundna till 1 lager av logik</a:t>
            </a:r>
            <a:br>
              <a:rPr lang="sv-SE" dirty="0">
                <a:latin typeface="Myriad Pro" panose="020B0503030403020204" pitchFamily="34" charset="0"/>
              </a:rPr>
            </a:br>
            <a:r>
              <a:rPr lang="sv-SE" sz="2000" dirty="0">
                <a:latin typeface="Myriad Pro" panose="020B0503030403020204" pitchFamily="34" charset="0"/>
              </a:rPr>
              <a:t>(är man medlem i gruppen är man medlem i gruppen)</a:t>
            </a:r>
            <a:endParaRPr lang="sv-SE" dirty="0">
              <a:latin typeface="Myriad Pro" panose="020B0503030403020204" pitchFamily="34" charset="0"/>
            </a:endParaRPr>
          </a:p>
          <a:p>
            <a:r>
              <a:rPr lang="sv-SE" dirty="0" err="1">
                <a:latin typeface="Myriad Pro" panose="020B0503030403020204" pitchFamily="34" charset="0"/>
              </a:rPr>
              <a:t>Pros</a:t>
            </a:r>
            <a:endParaRPr lang="sv-SE" dirty="0">
              <a:latin typeface="Myriad Pro" panose="020B0503030403020204" pitchFamily="34" charset="0"/>
            </a:endParaRPr>
          </a:p>
          <a:p>
            <a:pPr lvl="1"/>
            <a:r>
              <a:rPr lang="sv-SE" dirty="0">
                <a:latin typeface="Myriad Pro" panose="020B0503030403020204" pitchFamily="34" charset="0"/>
              </a:rPr>
              <a:t>Vi arbetar där de används</a:t>
            </a:r>
          </a:p>
          <a:p>
            <a:pPr lvl="1"/>
            <a:r>
              <a:rPr lang="sv-SE" dirty="0">
                <a:latin typeface="Myriad Pro" panose="020B0503030403020204" pitchFamily="34" charset="0"/>
              </a:rPr>
              <a:t>Ingen synk =&gt; slipper </a:t>
            </a:r>
            <a:r>
              <a:rPr lang="sv-SE" dirty="0" err="1">
                <a:latin typeface="Myriad Pro" panose="020B0503030403020204" pitchFamily="34" charset="0"/>
              </a:rPr>
              <a:t>delay</a:t>
            </a:r>
            <a:r>
              <a:rPr lang="sv-SE" dirty="0">
                <a:latin typeface="Myriad Pro" panose="020B0503030403020204" pitchFamily="34" charset="0"/>
              </a:rPr>
              <a:t> + risk för divergens</a:t>
            </a:r>
            <a:br>
              <a:rPr lang="sv-SE" dirty="0">
                <a:latin typeface="Myriad Pro" panose="020B0503030403020204" pitchFamily="34" charset="0"/>
              </a:rPr>
            </a:br>
            <a:r>
              <a:rPr lang="sv-SE" sz="2000" dirty="0">
                <a:latin typeface="Myriad Pro" panose="020B0503030403020204" pitchFamily="34" charset="0"/>
              </a:rPr>
              <a:t>(förutom AAD </a:t>
            </a:r>
            <a:r>
              <a:rPr lang="sv-SE" sz="2000" dirty="0" err="1">
                <a:latin typeface="Myriad Pro" panose="020B0503030403020204" pitchFamily="34" charset="0"/>
              </a:rPr>
              <a:t>Sync</a:t>
            </a:r>
            <a:r>
              <a:rPr lang="sv-SE" sz="2000" dirty="0">
                <a:latin typeface="Myriad Pro" panose="020B0503030403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9165264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>
                <a:latin typeface="Myriad Pro" panose="020B0503030403020204" pitchFamily="34" charset="0"/>
              </a:rPr>
              <a:t>GM Attribut (1/4)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B163E-E7AC-2048-B9CB-1155EC6407B9}" type="datetime3">
              <a:rPr lang="en-US" smtClean="0"/>
              <a:t>24 March 2017</a:t>
            </a:fld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4C9D9-979F-D94A-9054-C3B7EAD37AEB}" type="slidenum">
              <a:rPr lang="sv-SE" smtClean="0"/>
              <a:pPr/>
              <a:t>8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/>
              <a:t>Johan Peterson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v-SE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sv-SE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Context</a:t>
            </a:r>
            <a:r>
              <a:rPr lang="sv-SE" dirty="0"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</a:p>
          <a:p>
            <a:pPr lvl="1"/>
            <a:r>
              <a:rPr lang="sv-SE" dirty="0"/>
              <a:t>Grovkornig indelning av grupper, </a:t>
            </a:r>
            <a:br>
              <a:rPr lang="sv-SE" dirty="0"/>
            </a:br>
            <a:r>
              <a:rPr lang="sv-SE" dirty="0"/>
              <a:t>vilken </a:t>
            </a:r>
            <a:r>
              <a:rPr lang="sv-SE" i="1" dirty="0"/>
              <a:t>typ av grupp</a:t>
            </a:r>
            <a:r>
              <a:rPr lang="sv-SE" dirty="0"/>
              <a:t>?</a:t>
            </a:r>
          </a:p>
          <a:p>
            <a:r>
              <a:rPr lang="sv-SE" dirty="0"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[</a:t>
            </a:r>
            <a:r>
              <a:rPr lang="sv-SE" dirty="0" err="1"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CreatedBy</a:t>
            </a:r>
            <a:r>
              <a:rPr lang="sv-SE" dirty="0"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]</a:t>
            </a:r>
          </a:p>
          <a:p>
            <a:pPr lvl="1"/>
            <a:r>
              <a:rPr lang="sv-SE" i="1" dirty="0">
                <a:sym typeface="Wingdings" panose="05000000000000000000" pitchFamily="2" charset="2"/>
              </a:rPr>
              <a:t>Ägaren </a:t>
            </a:r>
            <a:r>
              <a:rPr lang="sv-SE" dirty="0">
                <a:sym typeface="Wingdings" panose="05000000000000000000" pitchFamily="2" charset="2"/>
              </a:rPr>
              <a:t>av gruppen. Har alla rättigheter på den.</a:t>
            </a:r>
          </a:p>
          <a:p>
            <a:r>
              <a:rPr lang="sv-SE" dirty="0"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[</a:t>
            </a:r>
            <a:r>
              <a:rPr lang="sv-SE" dirty="0" err="1"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GroupManagers</a:t>
            </a:r>
            <a:r>
              <a:rPr lang="sv-SE" dirty="0"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]</a:t>
            </a:r>
          </a:p>
          <a:p>
            <a:pPr lvl="1"/>
            <a:r>
              <a:rPr lang="sv-SE" dirty="0">
                <a:sym typeface="Wingdings" panose="05000000000000000000" pitchFamily="2" charset="2"/>
              </a:rPr>
              <a:t>Får hantera </a:t>
            </a:r>
            <a:r>
              <a:rPr lang="sv-SE" i="1" dirty="0">
                <a:sym typeface="Wingdings" panose="05000000000000000000" pitchFamily="2" charset="2"/>
              </a:rPr>
              <a:t>alla attribut </a:t>
            </a:r>
            <a:r>
              <a:rPr lang="sv-SE" dirty="0">
                <a:sym typeface="Wingdings" panose="05000000000000000000" pitchFamily="2" charset="2"/>
              </a:rPr>
              <a:t>på gruppen</a:t>
            </a:r>
          </a:p>
          <a:p>
            <a:r>
              <a:rPr lang="sv-SE" dirty="0"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[</a:t>
            </a:r>
            <a:r>
              <a:rPr lang="sv-SE" dirty="0" err="1"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MemberManagers</a:t>
            </a:r>
            <a:r>
              <a:rPr lang="sv-SE" dirty="0"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]</a:t>
            </a:r>
          </a:p>
          <a:p>
            <a:pPr lvl="1"/>
            <a:r>
              <a:rPr lang="sv-SE" dirty="0">
                <a:sym typeface="Wingdings" panose="05000000000000000000" pitchFamily="2" charset="2"/>
              </a:rPr>
              <a:t>Får bara hantera </a:t>
            </a:r>
            <a:r>
              <a:rPr lang="sv-SE" i="1" dirty="0">
                <a:sym typeface="Wingdings" panose="05000000000000000000" pitchFamily="2" charset="2"/>
              </a:rPr>
              <a:t>medlemmar</a:t>
            </a:r>
          </a:p>
          <a:p>
            <a:endParaRPr lang="sv-SE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254098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>
                <a:latin typeface="Myriad Pro" panose="020B0503030403020204" pitchFamily="34" charset="0"/>
              </a:rPr>
              <a:t>GM Attribut (2/4)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B163E-E7AC-2048-B9CB-1155EC6407B9}" type="datetime3">
              <a:rPr lang="en-US" smtClean="0"/>
              <a:t>24 March 2017</a:t>
            </a:fld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4C9D9-979F-D94A-9054-C3B7EAD37AEB}" type="slidenum">
              <a:rPr lang="sv-SE" smtClean="0"/>
              <a:pPr/>
              <a:t>9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/>
              <a:t>Johan Peterson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v-SE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sv-SE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Scope</a:t>
            </a:r>
            <a:r>
              <a:rPr lang="sv-SE" dirty="0"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  <a:r>
              <a:rPr lang="sv-SE" dirty="0"/>
              <a:t> </a:t>
            </a:r>
            <a:r>
              <a:rPr lang="sv-SE" dirty="0">
                <a:latin typeface="Courier New" panose="02070309020205020404" pitchFamily="49" charset="0"/>
                <a:cs typeface="Courier New" panose="02070309020205020404" pitchFamily="49" charset="0"/>
              </a:rPr>
              <a:t>(yttre begränsning)</a:t>
            </a:r>
          </a:p>
          <a:p>
            <a:pPr lvl="1"/>
            <a:r>
              <a:rPr lang="sv-SE" dirty="0">
                <a:sym typeface="Wingdings" panose="05000000000000000000" pitchFamily="2" charset="2"/>
              </a:rPr>
              <a:t>Begränsar </a:t>
            </a:r>
            <a:r>
              <a:rPr lang="sv-SE" i="1" dirty="0">
                <a:sym typeface="Wingdings" panose="05000000000000000000" pitchFamily="2" charset="2"/>
              </a:rPr>
              <a:t>vilka </a:t>
            </a:r>
            <a:r>
              <a:rPr lang="sv-SE" dirty="0">
                <a:sym typeface="Wingdings" panose="05000000000000000000" pitchFamily="2" charset="2"/>
              </a:rPr>
              <a:t>som får bli medlem i gruppen – </a:t>
            </a:r>
            <a:br>
              <a:rPr lang="sv-SE" dirty="0">
                <a:sym typeface="Wingdings" panose="05000000000000000000" pitchFamily="2" charset="2"/>
              </a:rPr>
            </a:br>
            <a:r>
              <a:rPr lang="sv-SE" dirty="0">
                <a:sym typeface="Wingdings" panose="05000000000000000000" pitchFamily="2" charset="2"/>
              </a:rPr>
              <a:t>är också en grupp</a:t>
            </a:r>
          </a:p>
          <a:p>
            <a:r>
              <a:rPr lang="sv-SE" dirty="0"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[</a:t>
            </a:r>
            <a:r>
              <a:rPr lang="sv-SE" dirty="0" err="1"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SystemContext</a:t>
            </a:r>
            <a:r>
              <a:rPr lang="sv-SE" dirty="0"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]</a:t>
            </a:r>
          </a:p>
          <a:p>
            <a:pPr lvl="1"/>
            <a:r>
              <a:rPr lang="sv-SE" dirty="0">
                <a:sym typeface="Wingdings" panose="05000000000000000000" pitchFamily="2" charset="2"/>
              </a:rPr>
              <a:t>Ett sätt att </a:t>
            </a:r>
            <a:r>
              <a:rPr lang="sv-SE" i="1" dirty="0">
                <a:sym typeface="Wingdings" panose="05000000000000000000" pitchFamily="2" charset="2"/>
              </a:rPr>
              <a:t>gruppera grupper</a:t>
            </a:r>
          </a:p>
          <a:p>
            <a:r>
              <a:rPr lang="sv-SE" dirty="0"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[</a:t>
            </a:r>
            <a:r>
              <a:rPr lang="sv-SE" dirty="0" err="1"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MaxSize</a:t>
            </a:r>
            <a:r>
              <a:rPr lang="sv-SE" dirty="0"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]</a:t>
            </a:r>
          </a:p>
          <a:p>
            <a:pPr lvl="1"/>
            <a:r>
              <a:rPr lang="sv-SE" dirty="0">
                <a:sym typeface="Wingdings" panose="05000000000000000000" pitchFamily="2" charset="2"/>
              </a:rPr>
              <a:t>Max antal medlemmar i gruppen</a:t>
            </a:r>
          </a:p>
        </p:txBody>
      </p:sp>
    </p:spTree>
    <p:extLst>
      <p:ext uri="{BB962C8B-B14F-4D97-AF65-F5344CB8AC3E}">
        <p14:creationId xmlns:p14="http://schemas.microsoft.com/office/powerpoint/2010/main" val="37265544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LIU Färger 3">
      <a:dk1>
        <a:sysClr val="windowText" lastClr="000000"/>
      </a:dk1>
      <a:lt1>
        <a:sysClr val="window" lastClr="FFFFFF"/>
      </a:lt1>
      <a:dk2>
        <a:srgbClr val="646464"/>
      </a:dk2>
      <a:lt2>
        <a:srgbClr val="C8C8C8"/>
      </a:lt2>
      <a:accent1>
        <a:srgbClr val="1BC8A6"/>
      </a:accent1>
      <a:accent2>
        <a:srgbClr val="43D9C0"/>
      </a:accent2>
      <a:accent3>
        <a:srgbClr val="70E4D2"/>
      </a:accent3>
      <a:accent4>
        <a:srgbClr val="A5F0E4"/>
      </a:accent4>
      <a:accent5>
        <a:srgbClr val="C3F3EC"/>
      </a:accent5>
      <a:accent6>
        <a:srgbClr val="1EBCC8"/>
      </a:accent6>
      <a:hlink>
        <a:srgbClr val="14A3E1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B9E7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400" dirty="0">
            <a:latin typeface="Georgia"/>
            <a:cs typeface="Georgia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63DD20528D94E84CA539B50D7123531E" ma:contentTypeVersion="4" ma:contentTypeDescription="Skapa ett nytt dokument." ma:contentTypeScope="" ma:versionID="bdbee453dc9e975d3efcf72209f4f9d5">
  <xsd:schema xmlns:xsd="http://www.w3.org/2001/XMLSchema" xmlns:xs="http://www.w3.org/2001/XMLSchema" xmlns:p="http://schemas.microsoft.com/office/2006/metadata/properties" xmlns:ns2="e63c97c7-99fd-4724-bbc5-7589ec407285" xmlns:ns3="9c4fe3b7-a871-452f-9502-c6acf4ed526d" targetNamespace="http://schemas.microsoft.com/office/2006/metadata/properties" ma:root="true" ma:fieldsID="a6404e10df4d469f6d1cf4ca1eb88438" ns2:_="" ns3:_="">
    <xsd:import namespace="e63c97c7-99fd-4724-bbc5-7589ec407285"/>
    <xsd:import namespace="9c4fe3b7-a871-452f-9502-c6acf4ed526d"/>
    <xsd:element name="properties">
      <xsd:complexType>
        <xsd:sequence>
          <xsd:element name="documentManagement">
            <xsd:complexType>
              <xsd:all>
                <xsd:element ref="ns2:_lisam_Description" minOccurs="0"/>
                <xsd:element ref="ns3:SharedWithUsers" minOccurs="0"/>
                <xsd:element ref="ns3:SharingHintHash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3c97c7-99fd-4724-bbc5-7589ec407285" elementFormDefault="qualified">
    <xsd:import namespace="http://schemas.microsoft.com/office/2006/documentManagement/types"/>
    <xsd:import namespace="http://schemas.microsoft.com/office/infopath/2007/PartnerControls"/>
    <xsd:element name="_lisam_Description" ma:index="8" nillable="true" ma:displayName="Beskrivning" ma:internalName="_lisam_Description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c4fe3b7-a871-452f-9502-c6acf4ed526d" elementFormDefault="qualified">
    <xsd:import namespace="http://schemas.microsoft.com/office/2006/documentManagement/types"/>
    <xsd:import namespace="http://schemas.microsoft.com/office/infopath/2007/PartnerControls"/>
    <xsd:element name="SharedWithUsers" ma:index="9" nillable="true" ma:displayName="Dela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10" nillable="true" ma:displayName="Delar tips, Hash" ma:internalName="SharingHintHash" ma:readOnly="true">
      <xsd:simpleType>
        <xsd:restriction base="dms:Text"/>
      </xsd:simpleType>
    </xsd:element>
    <xsd:element name="SharedWithDetails" ma:index="11" nillable="true" ma:displayName="Delat med information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index="4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lisam_Description xmlns="e63c97c7-99fd-4724-bbc5-7589ec407285" xsi:nil="true"/>
  </documentManagement>
</p:properties>
</file>

<file path=customXml/itemProps1.xml><?xml version="1.0" encoding="utf-8"?>
<ds:datastoreItem xmlns:ds="http://schemas.openxmlformats.org/officeDocument/2006/customXml" ds:itemID="{749526FD-2D54-4710-8795-542E5B5ADC8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63c97c7-99fd-4724-bbc5-7589ec407285"/>
    <ds:schemaRef ds:uri="9c4fe3b7-a871-452f-9502-c6acf4ed526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73B130F-8E42-4A66-B3EF-D684C5A2673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86076EC-0AFF-4A13-9B28-91E935386582}">
  <ds:schemaRefs>
    <ds:schemaRef ds:uri="9c4fe3b7-a871-452f-9502-c6acf4ed526d"/>
    <ds:schemaRef ds:uri="http://purl.org/dc/elements/1.1/"/>
    <ds:schemaRef ds:uri="http://schemas.microsoft.com/office/2006/metadata/properties"/>
    <ds:schemaRef ds:uri="e63c97c7-99fd-4724-bbc5-7589ec407285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12106</TotalTime>
  <Words>382</Words>
  <Application>Microsoft Office PowerPoint</Application>
  <PresentationFormat>On-screen Show (4:3)</PresentationFormat>
  <Paragraphs>116</Paragraphs>
  <Slides>14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Calibri</vt:lpstr>
      <vt:lpstr>Courier New</vt:lpstr>
      <vt:lpstr>Georgia</vt:lpstr>
      <vt:lpstr>Gill Sans Ultra Bold</vt:lpstr>
      <vt:lpstr>Myriad Pro</vt:lpstr>
      <vt:lpstr>Wingdings</vt:lpstr>
      <vt:lpstr>Office-tema</vt:lpstr>
      <vt:lpstr>Group Management</vt:lpstr>
      <vt:lpstr>Grupper, är det bra de?</vt:lpstr>
      <vt:lpstr>Varför grupphantering?</vt:lpstr>
      <vt:lpstr> 330 000 grupper! (Det är troligtvis inte sant, det var bara 329 346 grupper i söndags) </vt:lpstr>
      <vt:lpstr>Designtankar</vt:lpstr>
      <vt:lpstr>Gruppresurser</vt:lpstr>
      <vt:lpstr>Grupper i Active Directory - Pros/Cons</vt:lpstr>
      <vt:lpstr>GM Attribut (1/4)</vt:lpstr>
      <vt:lpstr>GM Attribut (2/4)</vt:lpstr>
      <vt:lpstr>GM Attribut (3/4)</vt:lpstr>
      <vt:lpstr>GM Attribut (4/4)</vt:lpstr>
      <vt:lpstr>GUI - Lisam</vt:lpstr>
      <vt:lpstr>GUI - Native</vt:lpstr>
      <vt:lpstr>PowerPoint Presentation</vt:lpstr>
    </vt:vector>
  </TitlesOfParts>
  <Company>Linkin 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Henrik Ringbert</dc:creator>
  <cp:lastModifiedBy>Johan Peterson</cp:lastModifiedBy>
  <cp:revision>107</cp:revision>
  <dcterms:created xsi:type="dcterms:W3CDTF">2015-04-20T13:23:52Z</dcterms:created>
  <dcterms:modified xsi:type="dcterms:W3CDTF">2017-03-29T11:50:22Z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0x01010063DD20528D94E84CA539B50D7123531E</vt:lpwstr>
  </property>
</Properties>
</file>