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sldIdLst>
    <p:sldId id="347" r:id="rId2"/>
    <p:sldId id="306" r:id="rId3"/>
    <p:sldId id="295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48" r:id="rId21"/>
    <p:sldId id="349" r:id="rId22"/>
    <p:sldId id="331" r:id="rId23"/>
    <p:sldId id="355" r:id="rId24"/>
    <p:sldId id="356" r:id="rId25"/>
    <p:sldId id="350" r:id="rId26"/>
    <p:sldId id="351" r:id="rId27"/>
    <p:sldId id="352" r:id="rId28"/>
    <p:sldId id="353" r:id="rId29"/>
    <p:sldId id="354" r:id="rId30"/>
    <p:sldId id="332" r:id="rId31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877" autoAdjust="0"/>
    <p:restoredTop sz="94660"/>
  </p:normalViewPr>
  <p:slideViewPr>
    <p:cSldViewPr>
      <p:cViewPr varScale="1">
        <p:scale>
          <a:sx n="85" d="100"/>
          <a:sy n="85" d="100"/>
        </p:scale>
        <p:origin x="-82" y="-326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44" y="0"/>
            <a:ext cx="9113111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44" y="0"/>
            <a:ext cx="9113111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alter.nordh@gu.s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wami.se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2.edu/grouper/" TargetMode="External"/><Relationship Id="rId2" Type="http://schemas.openxmlformats.org/officeDocument/2006/relationships/hyperlink" Target="mailto:jbn@nordu.ne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rena.org/activities/tf-emc2/meetings/19/VOOT-tfemc2-nov2011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events.internet2.edu/2011/fall-mm/agenda.cfm?go=session&amp;id=10002000&amp;event=114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mailto:refeds@terena.org" TargetMode="External"/><Relationship Id="rId3" Type="http://schemas.openxmlformats.org/officeDocument/2006/relationships/hyperlink" Target="http://www.swamid.se/" TargetMode="External"/><Relationship Id="rId7" Type="http://schemas.openxmlformats.org/officeDocument/2006/relationships/hyperlink" Target="http://www.terena.org/activities/tf-emc2/" TargetMode="External"/><Relationship Id="rId2" Type="http://schemas.openxmlformats.org/officeDocument/2006/relationships/hyperlink" Target="mailto:saml-admins@swamid.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F-EMC2@terena.org" TargetMode="External"/><Relationship Id="rId5" Type="http://schemas.openxmlformats.org/officeDocument/2006/relationships/hyperlink" Target="http://www.swami.se/" TargetMode="External"/><Relationship Id="rId4" Type="http://schemas.openxmlformats.org/officeDocument/2006/relationships/hyperlink" Target="mailto:swami@swami.se" TargetMode="External"/><Relationship Id="rId9" Type="http://schemas.openxmlformats.org/officeDocument/2006/relationships/hyperlink" Target="http://www.refeds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Swami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Valter Nordh, Göteborgs Universitet</a:t>
            </a:r>
          </a:p>
          <a:p>
            <a:pPr lvl="0">
              <a:buNone/>
            </a:pPr>
            <a:r>
              <a:rPr lang="sv-SE" dirty="0"/>
              <a:t>	</a:t>
            </a:r>
            <a:r>
              <a:rPr lang="sv-SE" dirty="0" smtClean="0"/>
              <a:t>50% SWAMID/</a:t>
            </a:r>
            <a:r>
              <a:rPr lang="sv-SE" dirty="0" err="1" smtClean="0"/>
              <a:t>Swami</a:t>
            </a:r>
            <a:endParaRPr lang="sv-SE" dirty="0" smtClean="0"/>
          </a:p>
          <a:p>
            <a:pPr lvl="0">
              <a:buNone/>
            </a:pPr>
            <a:r>
              <a:rPr lang="sv-SE" dirty="0"/>
              <a:t>	</a:t>
            </a:r>
            <a:r>
              <a:rPr lang="sv-SE" dirty="0" smtClean="0"/>
              <a:t>50% eduGAIN</a:t>
            </a:r>
          </a:p>
          <a:p>
            <a:pPr lvl="0">
              <a:buNone/>
            </a:pPr>
            <a:r>
              <a:rPr lang="sv-SE" dirty="0"/>
              <a:t>	</a:t>
            </a:r>
            <a:r>
              <a:rPr lang="sv-SE" dirty="0" smtClean="0"/>
              <a:t>X% GU</a:t>
            </a:r>
          </a:p>
          <a:p>
            <a:pPr lvl="0">
              <a:buNone/>
            </a:pPr>
            <a:endParaRPr lang="sv-SE" dirty="0"/>
          </a:p>
          <a:p>
            <a:pPr lvl="0">
              <a:buNone/>
            </a:pPr>
            <a:r>
              <a:rPr lang="sv-SE" dirty="0" smtClean="0"/>
              <a:t>	</a:t>
            </a:r>
            <a:r>
              <a:rPr lang="sv-SE" dirty="0" smtClean="0">
                <a:hlinkClick r:id="rId2"/>
              </a:rPr>
              <a:t>valter.nordh@gu.se</a:t>
            </a:r>
            <a:endParaRPr lang="sv-SE" dirty="0" smtClean="0"/>
          </a:p>
          <a:p>
            <a:pPr lvl="0">
              <a:buNone/>
            </a:pPr>
            <a:r>
              <a:rPr lang="sv-SE" dirty="0"/>
              <a:t>	</a:t>
            </a:r>
            <a:r>
              <a:rPr lang="sv-SE" dirty="0" smtClean="0"/>
              <a:t>031-786 5357</a:t>
            </a:r>
          </a:p>
        </p:txBody>
      </p:sp>
    </p:spTree>
    <p:extLst>
      <p:ext uri="{BB962C8B-B14F-4D97-AF65-F5344CB8AC3E}">
        <p14:creationId xmlns:p14="http://schemas.microsoft.com/office/powerpoint/2010/main" val="19122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operations@SWAMID.SE</a:t>
            </a:r>
          </a:p>
          <a:p>
            <a:endParaRPr lang="sv-SE" dirty="0"/>
          </a:p>
          <a:p>
            <a:r>
              <a:rPr lang="sv-SE" sz="2400" dirty="0"/>
              <a:t>Valter Nordh, Göteborgs </a:t>
            </a:r>
            <a:r>
              <a:rPr lang="sv-SE" sz="2400" dirty="0" smtClean="0"/>
              <a:t>universitet</a:t>
            </a:r>
            <a:r>
              <a:rPr lang="sv-SE" sz="2400" dirty="0"/>
              <a:t/>
            </a:r>
            <a:br>
              <a:rPr lang="sv-SE" sz="2400" dirty="0"/>
            </a:br>
            <a:r>
              <a:rPr lang="sv-SE" sz="2400" dirty="0"/>
              <a:t>Pål Axelsson, Uppsala universitet</a:t>
            </a:r>
            <a:br>
              <a:rPr lang="sv-SE" sz="2400" dirty="0"/>
            </a:br>
            <a:r>
              <a:rPr lang="sv-SE" sz="2400" dirty="0"/>
              <a:t>Johan Berggren, </a:t>
            </a:r>
            <a:r>
              <a:rPr lang="sv-SE" sz="2400" dirty="0" err="1"/>
              <a:t>NORDUnet</a:t>
            </a:r>
            <a:r>
              <a:rPr lang="sv-SE" sz="2400" dirty="0"/>
              <a:t/>
            </a:r>
            <a:br>
              <a:rPr lang="sv-SE" sz="2400" dirty="0"/>
            </a:br>
            <a:r>
              <a:rPr lang="sv-SE" sz="2400" dirty="0"/>
              <a:t>Hans Nordlöf, Karolinska Institutet</a:t>
            </a:r>
            <a:br>
              <a:rPr lang="sv-SE" sz="2400" dirty="0"/>
            </a:br>
            <a:r>
              <a:rPr lang="sv-SE" sz="2400" dirty="0"/>
              <a:t>Roland Hedberg, Umeå universitet</a:t>
            </a:r>
            <a:br>
              <a:rPr lang="sv-SE" sz="2400" dirty="0"/>
            </a:br>
            <a:r>
              <a:rPr lang="sv-SE" sz="2400" dirty="0"/>
              <a:t>Leif Johansson, </a:t>
            </a:r>
            <a:r>
              <a:rPr lang="sv-SE" sz="2400" dirty="0" err="1"/>
              <a:t>NORDUnet</a:t>
            </a:r>
            <a:r>
              <a:rPr lang="sv-SE" sz="2400" dirty="0"/>
              <a:t/>
            </a:r>
            <a:br>
              <a:rPr lang="sv-SE" sz="2400" dirty="0"/>
            </a:br>
            <a:r>
              <a:rPr lang="sv-SE" sz="2400" dirty="0"/>
              <a:t>Anders Nilsson, Umeå universitet</a:t>
            </a:r>
            <a:br>
              <a:rPr lang="sv-SE" sz="2400" dirty="0"/>
            </a:br>
            <a:r>
              <a:rPr lang="sv-SE" sz="2400" dirty="0"/>
              <a:t>Paul Scott, Karlstads universitet</a:t>
            </a:r>
            <a:endParaRPr lang="sv-SE" sz="2400" dirty="0" smtClean="0"/>
          </a:p>
        </p:txBody>
      </p:sp>
    </p:spTree>
    <p:extLst>
      <p:ext uri="{BB962C8B-B14F-4D97-AF65-F5344CB8AC3E}">
        <p14:creationId xmlns:p14="http://schemas.microsoft.com/office/powerpoint/2010/main" val="31564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introduktion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>
              <a:buNone/>
            </a:pPr>
            <a:r>
              <a:rPr lang="sv-SE" dirty="0" smtClean="0"/>
              <a:t>SAML2, </a:t>
            </a:r>
            <a:r>
              <a:rPr lang="sv-SE" dirty="0" err="1" smtClean="0"/>
              <a:t>Shibboleth</a:t>
            </a:r>
            <a:r>
              <a:rPr lang="sv-SE" dirty="0" smtClean="0"/>
              <a:t>, ADFS v2, </a:t>
            </a:r>
            <a:r>
              <a:rPr lang="sv-SE" dirty="0" err="1" smtClean="0"/>
              <a:t>SimpleSAMLphp</a:t>
            </a:r>
            <a:r>
              <a:rPr lang="sv-SE" dirty="0" smtClean="0"/>
              <a:t>, </a:t>
            </a:r>
            <a:r>
              <a:rPr lang="sv-SE" dirty="0" err="1" smtClean="0"/>
              <a:t>pySAML</a:t>
            </a:r>
            <a:r>
              <a:rPr lang="sv-SE" dirty="0" smtClean="0"/>
              <a:t>, eduGAIN, Kalmar2, SWAMID, SAML2int, operations@SWAMID.SE, </a:t>
            </a:r>
            <a:r>
              <a:rPr lang="sv-SE" dirty="0" err="1" smtClean="0"/>
              <a:t>BoT</a:t>
            </a:r>
            <a:r>
              <a:rPr lang="sv-SE" dirty="0" smtClean="0"/>
              <a:t>, IdP, SP</a:t>
            </a:r>
          </a:p>
        </p:txBody>
      </p:sp>
    </p:spTree>
    <p:extLst>
      <p:ext uri="{BB962C8B-B14F-4D97-AF65-F5344CB8AC3E}">
        <p14:creationId xmlns:p14="http://schemas.microsoft.com/office/powerpoint/2010/main" val="32550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 - introduktion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sv-SE" dirty="0"/>
              <a:t>SWAMID – Swedish </a:t>
            </a:r>
            <a:r>
              <a:rPr lang="sv-SE" dirty="0" err="1"/>
              <a:t>Academic</a:t>
            </a:r>
            <a:r>
              <a:rPr lang="sv-SE" dirty="0"/>
              <a:t> </a:t>
            </a:r>
            <a:r>
              <a:rPr lang="sv-SE" dirty="0" err="1"/>
              <a:t>Identity</a:t>
            </a:r>
            <a:r>
              <a:rPr lang="sv-SE" dirty="0"/>
              <a:t> Federation IdP – </a:t>
            </a:r>
            <a:r>
              <a:rPr lang="sv-SE" dirty="0" err="1"/>
              <a:t>Identity</a:t>
            </a:r>
            <a:r>
              <a:rPr lang="sv-SE" dirty="0"/>
              <a:t> </a:t>
            </a:r>
            <a:r>
              <a:rPr lang="sv-SE" dirty="0" err="1"/>
              <a:t>Provider</a:t>
            </a:r>
            <a:r>
              <a:rPr lang="sv-SE" dirty="0"/>
              <a:t>, ett lärosäte</a:t>
            </a:r>
            <a:br>
              <a:rPr lang="sv-SE" dirty="0"/>
            </a:br>
            <a:r>
              <a:rPr lang="sv-SE" dirty="0"/>
              <a:t>SP – Service </a:t>
            </a:r>
            <a:r>
              <a:rPr lang="sv-SE" dirty="0" err="1"/>
              <a:t>Provider</a:t>
            </a:r>
            <a:r>
              <a:rPr lang="sv-SE" dirty="0" smtClean="0"/>
              <a:t>, (Tjänsteleverantör) </a:t>
            </a:r>
            <a:r>
              <a:rPr lang="sv-SE" dirty="0"/>
              <a:t>tex </a:t>
            </a:r>
            <a:r>
              <a:rPr lang="sv-SE" dirty="0" err="1"/>
              <a:t>SUNETs</a:t>
            </a:r>
            <a:r>
              <a:rPr lang="sv-SE" dirty="0"/>
              <a:t> Video Mötes </a:t>
            </a:r>
            <a:r>
              <a:rPr lang="sv-SE" dirty="0" smtClean="0"/>
              <a:t>tjänst</a:t>
            </a:r>
            <a:br>
              <a:rPr lang="sv-SE" dirty="0" smtClean="0"/>
            </a:br>
            <a:r>
              <a:rPr lang="sv-SE" dirty="0" smtClean="0"/>
              <a:t>SAML2 – protokollet inom SWAMID </a:t>
            </a:r>
            <a:r>
              <a:rPr lang="sv-SE" dirty="0" err="1" smtClean="0"/>
              <a:t>webSSO</a:t>
            </a:r>
            <a:r>
              <a:rPr lang="sv-SE" dirty="0"/>
              <a:t/>
            </a:r>
            <a:br>
              <a:rPr lang="sv-SE" dirty="0"/>
            </a:br>
            <a:r>
              <a:rPr lang="sv-SE" dirty="0" err="1"/>
              <a:t>Shibboleth</a:t>
            </a:r>
            <a:r>
              <a:rPr lang="sv-SE" dirty="0"/>
              <a:t> – den produkt som oftast </a:t>
            </a:r>
            <a:r>
              <a:rPr lang="sv-SE" dirty="0" smtClean="0"/>
              <a:t>används BÅDE framför en tjänst (SP) och kopplad till en katalog (IdP)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operations@SWAMID.SE – </a:t>
            </a:r>
            <a:r>
              <a:rPr lang="sv-SE" dirty="0" smtClean="0"/>
              <a:t>dagliga driften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436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 - introduktion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Inom ett universitet har vi oftast ett Active Directory och/eller en separat LDAP-katalog i syfte att </a:t>
            </a:r>
            <a:r>
              <a:rPr lang="sv-SE" b="1" dirty="0" smtClean="0"/>
              <a:t>förenkla</a:t>
            </a:r>
            <a:r>
              <a:rPr lang="sv-SE" dirty="0" smtClean="0"/>
              <a:t> hanteringen av inloggning och behörigheter.</a:t>
            </a:r>
          </a:p>
          <a:p>
            <a:pPr lvl="0">
              <a:buNone/>
            </a:pPr>
            <a:r>
              <a:rPr lang="sv-SE" dirty="0" smtClean="0"/>
              <a:t>Genom SWAMID kan ett lärosäte exponera en </a:t>
            </a:r>
            <a:r>
              <a:rPr lang="sv-SE" b="1" dirty="0" smtClean="0"/>
              <a:t>delmängd</a:t>
            </a:r>
            <a:r>
              <a:rPr lang="sv-SE" dirty="0" smtClean="0"/>
              <a:t> av denna informationen gentemot andra medverkande lärosäten och/eller tjänsteleverantörer</a:t>
            </a:r>
          </a:p>
        </p:txBody>
      </p:sp>
    </p:spTree>
    <p:extLst>
      <p:ext uri="{BB962C8B-B14F-4D97-AF65-F5344CB8AC3E}">
        <p14:creationId xmlns:p14="http://schemas.microsoft.com/office/powerpoint/2010/main" val="16862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introduktion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Den mängd information som ett lärosäte släpper ifrån sig om en individ varierar.</a:t>
            </a:r>
          </a:p>
          <a:p>
            <a:pPr lvl="0">
              <a:buNone/>
            </a:pPr>
            <a:r>
              <a:rPr lang="sv-SE" dirty="0"/>
              <a:t>T</a:t>
            </a:r>
            <a:r>
              <a:rPr lang="sv-SE" dirty="0" smtClean="0"/>
              <a:t>jänsten http://sp.swamid.se speglar tillbaka vilken information DITT lärosäte släpper ifrån sig om DIG till sp.swamid.se</a:t>
            </a:r>
          </a:p>
          <a:p>
            <a:pPr lvl="0">
              <a:buNone/>
            </a:pPr>
            <a:endParaRPr lang="sv-SE" dirty="0" smtClean="0"/>
          </a:p>
          <a:p>
            <a:pPr lvl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88027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introduktion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392613"/>
              </p:ext>
            </p:extLst>
          </p:nvPr>
        </p:nvGraphicFramePr>
        <p:xfrm>
          <a:off x="395536" y="2996952"/>
          <a:ext cx="8301038" cy="2987040"/>
        </p:xfrm>
        <a:graphic>
          <a:graphicData uri="http://schemas.openxmlformats.org/drawingml/2006/table">
            <a:tbl>
              <a:tblPr/>
              <a:tblGrid>
                <a:gridCol w="4150519"/>
                <a:gridCol w="4150519"/>
              </a:tblGrid>
              <a:tr h="0">
                <a:tc>
                  <a:txBody>
                    <a:bodyPr/>
                    <a:lstStyle/>
                    <a:p>
                      <a:r>
                        <a:rPr lang="sv-SE" sz="2200" baseline="0" dirty="0" err="1"/>
                        <a:t>affiliation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/>
                        <a:t>employee@gu.se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 dirty="0" err="1"/>
                        <a:t>displayName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/>
                        <a:t>Valter Nordh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 dirty="0" err="1"/>
                        <a:t>eppn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/>
                        <a:t>xnorva@gu.se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 dirty="0" err="1"/>
                        <a:t>givenName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/>
                        <a:t>Valter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/>
                        <a:t>mail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/>
                        <a:t>valter.nordh@gu.se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/>
                        <a:t>norEduPersonNIN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 dirty="0" smtClean="0"/>
                        <a:t>XXXXMMDDZZZZ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v-SE" sz="2200" baseline="0" dirty="0" err="1"/>
                        <a:t>sn</a:t>
                      </a:r>
                      <a:endParaRPr lang="sv-SE" sz="2200" baseline="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2200" baseline="0" dirty="0"/>
                        <a:t>Nordh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25791" y="1608475"/>
            <a:ext cx="68397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Exempel på information om Valter som GU släpper ifrån sig till sp.swamid.se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v-SE" dirty="0"/>
              <a:t>SWAMID 2.0 – var är vi</a:t>
            </a:r>
            <a:r>
              <a:rPr lang="sv-S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Hur var det då med vårt recept på SWAMID?</a:t>
            </a:r>
          </a:p>
          <a:p>
            <a:pPr lvl="0">
              <a:buNone/>
            </a:pPr>
            <a:endParaRPr lang="sv-SE" dirty="0"/>
          </a:p>
          <a:p>
            <a:pPr lvl="0">
              <a:buNone/>
            </a:pPr>
            <a:r>
              <a:rPr lang="sv-SE" dirty="0"/>
              <a:t>50% </a:t>
            </a:r>
            <a:r>
              <a:rPr lang="sv-SE" dirty="0" smtClean="0"/>
              <a:t>processer och styrning</a:t>
            </a:r>
            <a:endParaRPr lang="sv-SE" dirty="0"/>
          </a:p>
          <a:p>
            <a:pPr lvl="0">
              <a:buNone/>
            </a:pPr>
            <a:r>
              <a:rPr lang="sv-SE" dirty="0"/>
              <a:t>50% teknik</a:t>
            </a:r>
          </a:p>
          <a:p>
            <a:pPr lvl="0">
              <a:buNone/>
            </a:pPr>
            <a:r>
              <a:rPr lang="sv-SE" dirty="0"/>
              <a:t>50% förtroende</a:t>
            </a:r>
          </a:p>
          <a:p>
            <a:pPr lvl="0">
              <a:buNone/>
            </a:pPr>
            <a:endParaRPr lang="sv-SE" dirty="0" smtClean="0"/>
          </a:p>
          <a:p>
            <a:pPr lvl="0">
              <a:buNone/>
            </a:pPr>
            <a:r>
              <a:rPr lang="sv-SE" dirty="0" smtClean="0"/>
              <a:t>Vad blir detta rent praktiskt?</a:t>
            </a:r>
          </a:p>
          <a:p>
            <a:pPr lvl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7211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v-SE" dirty="0"/>
              <a:t>SWAMID 2.0 – var är vi</a:t>
            </a:r>
            <a:r>
              <a:rPr lang="sv-S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sz="2600" b="1" dirty="0" smtClean="0"/>
              <a:t>SWAMID 2.0 POLICY (</a:t>
            </a:r>
            <a:r>
              <a:rPr lang="sv-SE" sz="2600" b="1" dirty="0" err="1" smtClean="0"/>
              <a:t>eg</a:t>
            </a:r>
            <a:r>
              <a:rPr lang="sv-SE" sz="2600" b="1" dirty="0" smtClean="0"/>
              <a:t> Kalmar </a:t>
            </a:r>
            <a:r>
              <a:rPr lang="sv-SE" sz="2600" b="1" dirty="0" err="1" smtClean="0"/>
              <a:t>fderationen</a:t>
            </a:r>
            <a:r>
              <a:rPr lang="sv-SE" sz="2600" b="1" dirty="0"/>
              <a:t>)</a:t>
            </a:r>
            <a:endParaRPr lang="sv-SE" sz="2600" b="1" dirty="0" smtClean="0"/>
          </a:p>
          <a:p>
            <a:pPr lvl="0">
              <a:buNone/>
            </a:pPr>
            <a:endParaRPr lang="sv-SE" sz="2600" dirty="0" smtClean="0"/>
          </a:p>
          <a:p>
            <a:pPr lvl="0">
              <a:buNone/>
            </a:pPr>
            <a:endParaRPr lang="sv-SE" sz="2600" dirty="0" smtClean="0"/>
          </a:p>
          <a:p>
            <a:pPr lvl="0">
              <a:buNone/>
            </a:pPr>
            <a:endParaRPr lang="sv-SE" sz="2600" dirty="0" smtClean="0"/>
          </a:p>
        </p:txBody>
      </p:sp>
      <p:pic>
        <p:nvPicPr>
          <p:cNvPr id="4" name="Content Placeholder 5" descr="6.jpg"/>
          <p:cNvPicPr>
            <a:picLocks noChangeAspect="1"/>
          </p:cNvPicPr>
          <p:nvPr/>
        </p:nvPicPr>
        <p:blipFill>
          <a:blip r:embed="rId2"/>
          <a:srcRect l="-10939" r="-10939"/>
          <a:stretch>
            <a:fillRect/>
          </a:stretch>
        </p:blipFill>
        <p:spPr bwMode="auto">
          <a:xfrm>
            <a:off x="467544" y="2132856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2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v-SE" dirty="0"/>
              <a:t>SWAMID 2.0 – var är vi</a:t>
            </a:r>
            <a:r>
              <a:rPr lang="sv-S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sz="2600" b="1" dirty="0" smtClean="0"/>
              <a:t>SWAMID 2.0 POLICY!</a:t>
            </a:r>
          </a:p>
          <a:p>
            <a:pPr lvl="0">
              <a:buNone/>
            </a:pPr>
            <a:endParaRPr lang="sv-SE" sz="2600" dirty="0" smtClean="0"/>
          </a:p>
          <a:p>
            <a:r>
              <a:rPr lang="en-GB" sz="2600" dirty="0"/>
              <a:t>SWAMID Policy</a:t>
            </a:r>
          </a:p>
          <a:p>
            <a:r>
              <a:rPr lang="en-US" sz="2600" dirty="0" smtClean="0"/>
              <a:t>SWAMID </a:t>
            </a:r>
            <a:r>
              <a:rPr lang="en-US" sz="2600" dirty="0"/>
              <a:t>Basic Identity Assurance Profile</a:t>
            </a:r>
          </a:p>
          <a:p>
            <a:r>
              <a:rPr lang="en-GB" sz="2600" dirty="0" smtClean="0"/>
              <a:t>SWAMID </a:t>
            </a:r>
            <a:r>
              <a:rPr lang="en-GB" sz="2600" dirty="0"/>
              <a:t>Technology Profiles</a:t>
            </a:r>
          </a:p>
          <a:p>
            <a:r>
              <a:rPr lang="en-US" sz="2600" dirty="0" smtClean="0"/>
              <a:t>SWAMID </a:t>
            </a:r>
            <a:r>
              <a:rPr lang="en-US" sz="2600" dirty="0"/>
              <a:t>Metadata Terms of Use</a:t>
            </a:r>
          </a:p>
          <a:p>
            <a:r>
              <a:rPr lang="en-GB" sz="2600" dirty="0" smtClean="0"/>
              <a:t>SWAMID </a:t>
            </a:r>
            <a:r>
              <a:rPr lang="en-GB" sz="2600" dirty="0"/>
              <a:t>Metadata Registration Practice Statement</a:t>
            </a:r>
          </a:p>
          <a:p>
            <a:r>
              <a:rPr lang="en-GB" sz="2600" dirty="0" smtClean="0"/>
              <a:t>SWAMID </a:t>
            </a:r>
            <a:r>
              <a:rPr lang="en-GB" sz="2600" dirty="0"/>
              <a:t>Membership Agreement</a:t>
            </a:r>
            <a:endParaRPr lang="sv-SE" sz="2600" dirty="0" smtClean="0"/>
          </a:p>
          <a:p>
            <a:pPr lvl="0">
              <a:buNone/>
            </a:pPr>
            <a:endParaRPr lang="sv-SE" sz="2600" dirty="0" smtClean="0"/>
          </a:p>
          <a:p>
            <a:pPr lvl="0">
              <a:buNone/>
            </a:pPr>
            <a:endParaRPr lang="sv-SE" sz="2600" dirty="0" smtClean="0"/>
          </a:p>
        </p:txBody>
      </p:sp>
    </p:spTree>
    <p:extLst>
      <p:ext uri="{BB962C8B-B14F-4D97-AF65-F5344CB8AC3E}">
        <p14:creationId xmlns:p14="http://schemas.microsoft.com/office/powerpoint/2010/main" val="141115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SWAMID 2.0 – var är vi?</a:t>
            </a:r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72816"/>
            <a:ext cx="8313738" cy="4896544"/>
          </a:xfrm>
        </p:spPr>
        <p:txBody>
          <a:bodyPr/>
          <a:lstStyle/>
          <a:p>
            <a:pPr marL="457200" lvl="0" indent="-457200">
              <a:buFont typeface="Arial" charset="0"/>
              <a:buChar char="•"/>
            </a:pPr>
            <a:endParaRPr lang="sv-SE" sz="2600" dirty="0">
              <a:solidFill>
                <a:srgbClr val="000000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r>
              <a:rPr lang="sv-SE" sz="2600" dirty="0" smtClean="0">
                <a:solidFill>
                  <a:srgbClr val="000000"/>
                </a:solidFill>
              </a:rPr>
              <a:t>SWAMID 2.0 har börjat rullas ut</a:t>
            </a:r>
          </a:p>
          <a:p>
            <a:pPr marL="457200" lvl="0" indent="-457200">
              <a:buFont typeface="Arial" charset="0"/>
              <a:buChar char="•"/>
            </a:pPr>
            <a:r>
              <a:rPr lang="sv-SE" sz="2600" dirty="0" smtClean="0">
                <a:solidFill>
                  <a:srgbClr val="000000"/>
                </a:solidFill>
              </a:rPr>
              <a:t>ALLA lärosäten MÅSTE ansöka på nytt</a:t>
            </a:r>
          </a:p>
          <a:p>
            <a:pPr marL="457200" lvl="0" indent="-457200">
              <a:buFont typeface="Arial" charset="0"/>
              <a:buChar char="•"/>
            </a:pPr>
            <a:r>
              <a:rPr lang="sv-SE" sz="2600" dirty="0" smtClean="0">
                <a:solidFill>
                  <a:srgbClr val="000000"/>
                </a:solidFill>
              </a:rPr>
              <a:t>Mer information via e-postlistan</a:t>
            </a:r>
            <a:br>
              <a:rPr lang="sv-SE" sz="2600" dirty="0" smtClean="0">
                <a:solidFill>
                  <a:srgbClr val="000000"/>
                </a:solidFill>
              </a:rPr>
            </a:br>
            <a:r>
              <a:rPr lang="sv-SE" sz="2600" dirty="0" smtClean="0">
                <a:solidFill>
                  <a:srgbClr val="000000"/>
                </a:solidFill>
              </a:rPr>
              <a:t>saml-admins@swamid.se och www.swamid.se</a:t>
            </a:r>
          </a:p>
          <a:p>
            <a:pPr marL="457200" lvl="0" indent="-457200">
              <a:buFont typeface="Arial" charset="0"/>
              <a:buChar char="•"/>
            </a:pPr>
            <a:r>
              <a:rPr lang="sv-SE" sz="2600" dirty="0" smtClean="0">
                <a:solidFill>
                  <a:srgbClr val="000000"/>
                </a:solidFill>
              </a:rPr>
              <a:t>Hantering </a:t>
            </a:r>
            <a:r>
              <a:rPr lang="sv-SE" sz="2600" dirty="0" smtClean="0">
                <a:solidFill>
                  <a:srgbClr val="000000"/>
                </a:solidFill>
              </a:rPr>
              <a:t>av förtroende inom SWAMID, LoA1 och </a:t>
            </a:r>
            <a:r>
              <a:rPr lang="sv-SE" sz="2600" dirty="0" smtClean="0">
                <a:solidFill>
                  <a:srgbClr val="000000"/>
                </a:solidFill>
              </a:rPr>
              <a:t>LoA2 – se separat punkt i programmet</a:t>
            </a:r>
            <a:endParaRPr lang="sv-SE" sz="2600" dirty="0" smtClean="0">
              <a:solidFill>
                <a:srgbClr val="000000"/>
              </a:solidFill>
            </a:endParaRPr>
          </a:p>
          <a:p>
            <a:pPr lvl="0"/>
            <a:endParaRPr lang="sv-SE" sz="2600" dirty="0">
              <a:solidFill>
                <a:srgbClr val="000000"/>
              </a:solidFill>
            </a:endParaRPr>
          </a:p>
          <a:p>
            <a:pPr marL="457200" lvl="0" indent="-457200">
              <a:buFont typeface="Arial" charset="0"/>
              <a:buChar char="•"/>
            </a:pPr>
            <a:endParaRPr lang="sv-SE" sz="2600" dirty="0" smtClean="0"/>
          </a:p>
        </p:txBody>
      </p:sp>
    </p:spTree>
    <p:extLst>
      <p:ext uri="{BB962C8B-B14F-4D97-AF65-F5344CB8AC3E}">
        <p14:creationId xmlns:p14="http://schemas.microsoft.com/office/powerpoint/2010/main" val="19264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Swami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err="1" smtClean="0"/>
              <a:t>Swami</a:t>
            </a:r>
            <a:r>
              <a:rPr lang="sv-SE" dirty="0" smtClean="0"/>
              <a:t> – </a:t>
            </a:r>
            <a:r>
              <a:rPr lang="sv-SE" dirty="0" err="1" smtClean="0"/>
              <a:t>SUNETs</a:t>
            </a:r>
            <a:r>
              <a:rPr lang="sv-SE" dirty="0" smtClean="0"/>
              <a:t> </a:t>
            </a:r>
            <a:r>
              <a:rPr lang="sv-SE" dirty="0" err="1" smtClean="0"/>
              <a:t>middleware</a:t>
            </a:r>
            <a:r>
              <a:rPr lang="sv-SE" dirty="0" smtClean="0"/>
              <a:t> satsning</a:t>
            </a:r>
            <a:br>
              <a:rPr lang="sv-SE" dirty="0" smtClean="0"/>
            </a:br>
            <a:r>
              <a:rPr lang="sv-SE" dirty="0" err="1" smtClean="0"/>
              <a:t>Swami</a:t>
            </a:r>
            <a:r>
              <a:rPr lang="sv-SE" dirty="0" smtClean="0"/>
              <a:t> står för ”The </a:t>
            </a:r>
            <a:r>
              <a:rPr lang="sv-SE" dirty="0"/>
              <a:t>Swedish Alliance for </a:t>
            </a:r>
            <a:r>
              <a:rPr lang="sv-SE" dirty="0" err="1"/>
              <a:t>Middleware</a:t>
            </a:r>
            <a:r>
              <a:rPr lang="sv-SE" dirty="0"/>
              <a:t> </a:t>
            </a:r>
            <a:r>
              <a:rPr lang="sv-SE" dirty="0" err="1" smtClean="0"/>
              <a:t>Infrastructure</a:t>
            </a:r>
            <a:r>
              <a:rPr lang="sv-SE" dirty="0" smtClean="0"/>
              <a:t>”</a:t>
            </a:r>
          </a:p>
          <a:p>
            <a:pPr lvl="0">
              <a:buNone/>
            </a:pPr>
            <a:r>
              <a:rPr lang="sv-SE" dirty="0" err="1" smtClean="0"/>
              <a:t>Swami</a:t>
            </a:r>
            <a:r>
              <a:rPr lang="sv-SE" dirty="0" smtClean="0"/>
              <a:t> – styrning och organisation</a:t>
            </a:r>
          </a:p>
          <a:p>
            <a:pPr lvl="0">
              <a:buNone/>
            </a:pPr>
            <a:r>
              <a:rPr lang="sv-SE" dirty="0" smtClean="0"/>
              <a:t>14 medlemmar, se </a:t>
            </a:r>
            <a:r>
              <a:rPr lang="sv-SE" dirty="0" smtClean="0">
                <a:hlinkClick r:id="rId2"/>
              </a:rPr>
              <a:t>www.swami.se</a:t>
            </a:r>
            <a:r>
              <a:rPr lang="sv-SE" dirty="0" smtClean="0"/>
              <a:t> under om </a:t>
            </a:r>
            <a:r>
              <a:rPr lang="sv-SE" dirty="0" err="1" smtClean="0"/>
              <a:t>Swami</a:t>
            </a:r>
            <a:r>
              <a:rPr lang="sv-SE" dirty="0" smtClean="0"/>
              <a:t/>
            </a:r>
            <a:br>
              <a:rPr lang="sv-SE" dirty="0" smtClean="0"/>
            </a:b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1592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i praktiken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v-SE" dirty="0" smtClean="0"/>
              <a:t>Hur samverkar vi idag mellan lärosäten?</a:t>
            </a:r>
            <a:endParaRPr lang="sv-SE" dirty="0"/>
          </a:p>
          <a:p>
            <a:pPr lvl="0">
              <a:buNone/>
            </a:pPr>
            <a:endParaRPr lang="sv-SE" dirty="0" smtClean="0"/>
          </a:p>
          <a:p>
            <a:pPr lvl="0">
              <a:buNone/>
            </a:pPr>
            <a:r>
              <a:rPr lang="sv-SE" dirty="0"/>
              <a:t>Federerad grupphantering, COIP (</a:t>
            </a:r>
            <a:r>
              <a:rPr lang="sv-SE" dirty="0" err="1"/>
              <a:t>SUNETs</a:t>
            </a:r>
            <a:r>
              <a:rPr lang="sv-SE" dirty="0"/>
              <a:t> grupptjänst). Finns i pilot, kontakta Johan Berggren, </a:t>
            </a:r>
            <a:r>
              <a:rPr lang="sv-SE" dirty="0">
                <a:hlinkClick r:id="rId2"/>
              </a:rPr>
              <a:t>jbn@nordu.net</a:t>
            </a:r>
            <a:endParaRPr lang="sv-SE" dirty="0"/>
          </a:p>
          <a:p>
            <a:pPr>
              <a:buNone/>
            </a:pPr>
            <a:r>
              <a:rPr lang="sv-SE" dirty="0" err="1"/>
              <a:t>Grouper</a:t>
            </a:r>
            <a:r>
              <a:rPr lang="sv-SE" dirty="0"/>
              <a:t>, från Internet2, skapar och hanterar grupper i interna system (AD, LDAP </a:t>
            </a:r>
            <a:r>
              <a:rPr lang="sv-SE" dirty="0" err="1"/>
              <a:t>etc</a:t>
            </a:r>
            <a:r>
              <a:rPr lang="sv-SE" dirty="0"/>
              <a:t>)</a:t>
            </a:r>
            <a:br>
              <a:rPr lang="sv-SE" dirty="0"/>
            </a:br>
            <a:r>
              <a:rPr lang="sv-SE" dirty="0">
                <a:hlinkClick r:id="rId3"/>
              </a:rPr>
              <a:t>www.internet2.edu/grouper/</a:t>
            </a:r>
            <a:endParaRPr lang="sv-SE" dirty="0"/>
          </a:p>
          <a:p>
            <a:pPr lvl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13180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i praktiken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err="1"/>
              <a:t>SUNETs</a:t>
            </a:r>
            <a:r>
              <a:rPr lang="sv-SE" dirty="0"/>
              <a:t> </a:t>
            </a:r>
            <a:r>
              <a:rPr lang="sv-SE" dirty="0" smtClean="0"/>
              <a:t>kommande tjänster </a:t>
            </a:r>
            <a:r>
              <a:rPr lang="sv-SE" dirty="0"/>
              <a:t>kommer att stödja aggregerade grupper, dvs kan hämta gruppinformation från flera olika källor. </a:t>
            </a:r>
          </a:p>
          <a:p>
            <a:pPr lvl="0">
              <a:buNone/>
            </a:pPr>
            <a:r>
              <a:rPr lang="sv-SE" dirty="0"/>
              <a:t>VOOT – lista gruppmedlemmar och gruppmedlemskap, bygger på </a:t>
            </a:r>
            <a:r>
              <a:rPr lang="sv-SE" dirty="0" err="1"/>
              <a:t>opensocial</a:t>
            </a:r>
            <a:r>
              <a:rPr lang="sv-SE" dirty="0"/>
              <a:t>, som används av </a:t>
            </a:r>
            <a:r>
              <a:rPr lang="sv-SE" dirty="0" err="1"/>
              <a:t>bla</a:t>
            </a:r>
            <a:r>
              <a:rPr lang="sv-SE" dirty="0"/>
              <a:t> </a:t>
            </a:r>
            <a:r>
              <a:rPr lang="sv-SE" dirty="0" err="1"/>
              <a:t>iGoogle</a:t>
            </a:r>
            <a:r>
              <a:rPr lang="sv-SE" dirty="0"/>
              <a:t>.</a:t>
            </a:r>
            <a:br>
              <a:rPr lang="sv-SE" dirty="0"/>
            </a:br>
            <a:r>
              <a:rPr lang="sv-SE" dirty="0">
                <a:hlinkClick r:id="rId2"/>
              </a:rPr>
              <a:t>http://www.terena.org/activities/tf-emc2/meetings/19/VOOT-tfemc2-nov2011.pdf</a:t>
            </a:r>
            <a:endParaRPr lang="sv-SE" dirty="0"/>
          </a:p>
          <a:p>
            <a:pPr lvl="0">
              <a:buNone/>
            </a:pPr>
            <a:endParaRPr lang="sv-SE" dirty="0"/>
          </a:p>
          <a:p>
            <a:pPr lvl="0">
              <a:buNone/>
            </a:pPr>
            <a:endParaRPr lang="sv-SE" dirty="0"/>
          </a:p>
          <a:p>
            <a:pPr lvl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55598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 - medlemmar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Nuvarande medlemmar i </a:t>
            </a:r>
            <a:r>
              <a:rPr lang="sv-SE" dirty="0" smtClean="0"/>
              <a:t>SWAMID:</a:t>
            </a:r>
          </a:p>
          <a:p>
            <a:endParaRPr lang="sv-SE" dirty="0" smtClean="0"/>
          </a:p>
          <a:p>
            <a:r>
              <a:rPr lang="sv-SE" dirty="0" smtClean="0"/>
              <a:t>”Alla” lärosäten är medlemmar idag!</a:t>
            </a:r>
          </a:p>
          <a:p>
            <a:endParaRPr lang="sv-SE" dirty="0" smtClean="0"/>
          </a:p>
          <a:p>
            <a:r>
              <a:rPr lang="sv-SE" dirty="0"/>
              <a:t>MSDNAA i SWAMID 2.0</a:t>
            </a:r>
          </a:p>
          <a:p>
            <a:endParaRPr lang="sv-SE" dirty="0"/>
          </a:p>
          <a:p>
            <a:r>
              <a:rPr lang="sv-SE" dirty="0"/>
              <a:t>Dreamspark i SWAMID 1.0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47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SWAMID2 – status 20120322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1800" dirty="0" smtClean="0"/>
              <a:t>Chalmers</a:t>
            </a:r>
          </a:p>
          <a:p>
            <a:r>
              <a:rPr lang="sv-SE" sz="1800" dirty="0" smtClean="0"/>
              <a:t>Dalarna</a:t>
            </a:r>
          </a:p>
          <a:p>
            <a:r>
              <a:rPr lang="sv-SE" sz="1800" dirty="0" smtClean="0"/>
              <a:t>Gävle</a:t>
            </a:r>
          </a:p>
          <a:p>
            <a:r>
              <a:rPr lang="sv-SE" sz="1800" dirty="0" smtClean="0"/>
              <a:t>Kristianstad</a:t>
            </a:r>
          </a:p>
          <a:p>
            <a:r>
              <a:rPr lang="sv-SE" sz="1800" dirty="0" smtClean="0"/>
              <a:t>KTH</a:t>
            </a:r>
          </a:p>
          <a:p>
            <a:r>
              <a:rPr lang="sv-SE" sz="1800" dirty="0" smtClean="0"/>
              <a:t>Linné</a:t>
            </a:r>
          </a:p>
          <a:p>
            <a:r>
              <a:rPr lang="sv-SE" sz="1800" dirty="0" smtClean="0"/>
              <a:t>Luleå</a:t>
            </a:r>
          </a:p>
          <a:p>
            <a:r>
              <a:rPr lang="sv-SE" sz="1800" dirty="0" smtClean="0"/>
              <a:t>Malmö</a:t>
            </a:r>
          </a:p>
          <a:p>
            <a:r>
              <a:rPr lang="sv-SE" sz="1800" dirty="0" smtClean="0"/>
              <a:t>SICS</a:t>
            </a:r>
            <a:endParaRPr lang="sv-SE" sz="1800" dirty="0"/>
          </a:p>
          <a:p>
            <a:r>
              <a:rPr lang="sv-SE" sz="1800" dirty="0" smtClean="0"/>
              <a:t>SU</a:t>
            </a:r>
          </a:p>
          <a:p>
            <a:r>
              <a:rPr lang="sv-SE" sz="1800" dirty="0" smtClean="0"/>
              <a:t>SLU</a:t>
            </a:r>
          </a:p>
          <a:p>
            <a:r>
              <a:rPr lang="sv-SE" sz="1800" dirty="0" smtClean="0"/>
              <a:t>Uppsala</a:t>
            </a:r>
          </a:p>
        </p:txBody>
      </p:sp>
    </p:spTree>
    <p:extLst>
      <p:ext uri="{BB962C8B-B14F-4D97-AF65-F5344CB8AC3E}">
        <p14:creationId xmlns:p14="http://schemas.microsoft.com/office/powerpoint/2010/main" val="25902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SWAMID2 – eduroam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93% av Sveriges studenter har möjlighet att köra eduroam idag!!!</a:t>
            </a:r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28488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Internationella samarbeten v</a:t>
            </a:r>
            <a:endParaRPr lang="sv-SE" dirty="0"/>
          </a:p>
          <a:p>
            <a:r>
              <a:rPr lang="en-GB" dirty="0" smtClean="0"/>
              <a:t>Kalmar2</a:t>
            </a:r>
            <a:r>
              <a:rPr lang="en-GB" dirty="0"/>
              <a:t>, </a:t>
            </a:r>
            <a:r>
              <a:rPr lang="en-GB" dirty="0" smtClean="0"/>
              <a:t>eduGAIN, </a:t>
            </a:r>
            <a:r>
              <a:rPr lang="en-GB" dirty="0" err="1" smtClean="0"/>
              <a:t>Kantara</a:t>
            </a:r>
            <a:r>
              <a:rPr lang="en-GB" dirty="0" smtClean="0"/>
              <a:t>, OIX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085905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Kalmar2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Nordiska länderna</a:t>
            </a:r>
          </a:p>
          <a:p>
            <a:r>
              <a:rPr lang="sv-SE" dirty="0" smtClean="0"/>
              <a:t>Kräver </a:t>
            </a:r>
            <a:r>
              <a:rPr lang="sv-SE" dirty="0" err="1" smtClean="0"/>
              <a:t>sk</a:t>
            </a:r>
            <a:r>
              <a:rPr lang="sv-SE" dirty="0" smtClean="0"/>
              <a:t> </a:t>
            </a:r>
            <a:r>
              <a:rPr lang="sv-SE" dirty="0" err="1" smtClean="0"/>
              <a:t>Consent</a:t>
            </a:r>
            <a:r>
              <a:rPr lang="sv-SE" dirty="0" smtClean="0"/>
              <a:t> modul för alla </a:t>
            </a:r>
            <a:r>
              <a:rPr lang="sv-SE" dirty="0" err="1" smtClean="0"/>
              <a:t>IdP:er</a:t>
            </a:r>
            <a:r>
              <a:rPr lang="sv-SE" dirty="0" smtClean="0"/>
              <a:t> i den nuvarande formen.</a:t>
            </a:r>
          </a:p>
          <a:p>
            <a:r>
              <a:rPr lang="sv-SE" dirty="0" smtClean="0"/>
              <a:t>Inga </a:t>
            </a:r>
            <a:r>
              <a:rPr lang="sv-SE" dirty="0" err="1" smtClean="0"/>
              <a:t>IdPer</a:t>
            </a:r>
            <a:r>
              <a:rPr lang="sv-SE" dirty="0" smtClean="0"/>
              <a:t> från SWAMID är längre med i Kalmar.</a:t>
            </a:r>
          </a:p>
          <a:p>
            <a:r>
              <a:rPr lang="sv-SE" dirty="0" smtClean="0"/>
              <a:t>Vissa SP-tjänster kvar.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81555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eduGAIN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Europeiskt samarbete.</a:t>
            </a:r>
          </a:p>
          <a:p>
            <a:r>
              <a:rPr lang="sv-SE" dirty="0" smtClean="0"/>
              <a:t>Rekommenderade ”interfederationen” idag.</a:t>
            </a:r>
          </a:p>
          <a:p>
            <a:r>
              <a:rPr lang="sv-SE" dirty="0" smtClean="0"/>
              <a:t>Kräver ett aktivt val!!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9977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Kantara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”</a:t>
            </a:r>
            <a:r>
              <a:rPr lang="sv-SE" dirty="0" err="1" smtClean="0"/>
              <a:t>Kantara</a:t>
            </a:r>
            <a:r>
              <a:rPr lang="sv-SE" dirty="0" smtClean="0"/>
              <a:t> </a:t>
            </a:r>
            <a:r>
              <a:rPr lang="sv-SE" dirty="0" err="1" smtClean="0"/>
              <a:t>Initiative</a:t>
            </a:r>
            <a:r>
              <a:rPr lang="sv-SE" dirty="0" smtClean="0"/>
              <a:t>”:</a:t>
            </a:r>
          </a:p>
          <a:p>
            <a:r>
              <a:rPr lang="en-GB" sz="2200" dirty="0"/>
              <a:t>Bridging and harmonizing the identity community with actions that will help ensure secure, identity-based, online interactions while preventing misuse of personal information so that networks will become privacy protecting and more natively trustworthy environments. </a:t>
            </a:r>
            <a:endParaRPr lang="en-GB" sz="2200" dirty="0" smtClean="0"/>
          </a:p>
          <a:p>
            <a:r>
              <a:rPr lang="sv-SE" dirty="0" smtClean="0"/>
              <a:t>SWAMID operations använder det formella </a:t>
            </a:r>
            <a:r>
              <a:rPr lang="sv-SE" dirty="0" err="1" smtClean="0"/>
              <a:t>LoA</a:t>
            </a:r>
            <a:r>
              <a:rPr lang="sv-SE" dirty="0" smtClean="0"/>
              <a:t>-ramverk som Kantaras enats runt.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9977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OIX är ett </a:t>
            </a:r>
            <a:r>
              <a:rPr lang="sv-SE" dirty="0" err="1" smtClean="0"/>
              <a:t>LoA</a:t>
            </a:r>
            <a:r>
              <a:rPr lang="sv-SE" dirty="0" smtClean="0"/>
              <a:t>-ramverk för att bli godkänd av amerikanska staten såsom IdP FÖR amerikansk staten.</a:t>
            </a:r>
          </a:p>
          <a:p>
            <a:r>
              <a:rPr lang="sv-SE" dirty="0" smtClean="0"/>
              <a:t>Målgrupp: Lärosäten som behöver åtkomst till primärt </a:t>
            </a:r>
            <a:r>
              <a:rPr lang="sv-SE" dirty="0" err="1" smtClean="0"/>
              <a:t>NiH</a:t>
            </a:r>
            <a:r>
              <a:rPr lang="sv-SE" dirty="0" smtClean="0"/>
              <a:t>.</a:t>
            </a:r>
          </a:p>
          <a:p>
            <a:r>
              <a:rPr lang="sv-SE" dirty="0" smtClean="0"/>
              <a:t>Se: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events.internet2.edu/2011/fall-mm/agenda.cfm?go=session&amp;id=10002000&amp;event=1148</a:t>
            </a:r>
            <a:r>
              <a:rPr lang="en-GB" dirty="0" smtClean="0"/>
              <a:t> </a:t>
            </a:r>
            <a:r>
              <a:rPr lang="en-GB" dirty="0" err="1" smtClean="0"/>
              <a:t>för</a:t>
            </a:r>
            <a:r>
              <a:rPr lang="en-GB" dirty="0" smtClean="0"/>
              <a:t> en </a:t>
            </a:r>
            <a:r>
              <a:rPr lang="en-GB" dirty="0" err="1" smtClean="0"/>
              <a:t>analys</a:t>
            </a:r>
            <a:r>
              <a:rPr lang="en-GB" dirty="0" smtClean="0"/>
              <a:t> runt SWAMID </a:t>
            </a:r>
            <a:r>
              <a:rPr lang="en-GB" dirty="0" err="1" smtClean="0"/>
              <a:t>och</a:t>
            </a:r>
            <a:r>
              <a:rPr lang="en-GB" dirty="0" smtClean="0"/>
              <a:t> OIX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997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Swami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Joakim </a:t>
            </a:r>
            <a:r>
              <a:rPr lang="sv-SE" dirty="0"/>
              <a:t>Nejdeby, Linköpings universitet, </a:t>
            </a:r>
            <a:r>
              <a:rPr lang="sv-SE" dirty="0" smtClean="0"/>
              <a:t>ordförande</a:t>
            </a:r>
          </a:p>
          <a:p>
            <a:pPr marL="0" indent="0">
              <a:buNone/>
            </a:pPr>
            <a:r>
              <a:rPr lang="sv-SE" b="1" dirty="0" smtClean="0"/>
              <a:t>Marie </a:t>
            </a:r>
            <a:r>
              <a:rPr lang="sv-SE" b="1" dirty="0" err="1" smtClean="0"/>
              <a:t>Fyrklöf</a:t>
            </a:r>
            <a:r>
              <a:rPr lang="sv-SE" b="1" dirty="0" smtClean="0"/>
              <a:t>, </a:t>
            </a:r>
            <a:r>
              <a:rPr lang="sv-SE" b="1" dirty="0" err="1" smtClean="0"/>
              <a:t>Mittuniversitetet</a:t>
            </a:r>
            <a:r>
              <a:rPr lang="sv-SE" b="1" dirty="0"/>
              <a:t/>
            </a:r>
            <a:br>
              <a:rPr lang="sv-SE" b="1" dirty="0"/>
            </a:br>
            <a:r>
              <a:rPr lang="sv-SE" b="1" dirty="0" smtClean="0"/>
              <a:t>Lasse </a:t>
            </a:r>
            <a:r>
              <a:rPr lang="sv-SE" b="1" dirty="0" err="1" smtClean="0"/>
              <a:t>Hagestam</a:t>
            </a:r>
            <a:r>
              <a:rPr lang="sv-SE" b="1" dirty="0" smtClean="0"/>
              <a:t>, Högskola i Halmstad</a:t>
            </a:r>
          </a:p>
          <a:p>
            <a:pPr marL="0" indent="0">
              <a:buNone/>
            </a:pPr>
            <a:r>
              <a:rPr lang="sv-SE" dirty="0" smtClean="0"/>
              <a:t>Per </a:t>
            </a:r>
            <a:r>
              <a:rPr lang="sv-SE" dirty="0"/>
              <a:t>Lindgren, Uppsala universitet </a:t>
            </a:r>
            <a:br>
              <a:rPr lang="sv-SE" dirty="0"/>
            </a:br>
            <a:r>
              <a:rPr lang="sv-SE" dirty="0" smtClean="0"/>
              <a:t>Mona </a:t>
            </a:r>
            <a:r>
              <a:rPr lang="sv-SE" dirty="0"/>
              <a:t>Åkerman, Högskolan i Gävle</a:t>
            </a:r>
            <a:br>
              <a:rPr lang="sv-SE" dirty="0"/>
            </a:br>
            <a:r>
              <a:rPr lang="sv-SE" dirty="0"/>
              <a:t>Hans Wohlfarth, Kungliga Tekniska Högskolan</a:t>
            </a:r>
            <a:br>
              <a:rPr lang="sv-SE" dirty="0"/>
            </a:br>
            <a:r>
              <a:rPr lang="sv-SE" dirty="0"/>
              <a:t>Lars Hansen. Göteborgs universitet</a:t>
            </a:r>
            <a:br>
              <a:rPr lang="sv-SE" dirty="0"/>
            </a:br>
            <a:r>
              <a:rPr lang="sv-SE" dirty="0"/>
              <a:t>Gun Djerf, Linköpings Universitet/SUNET</a:t>
            </a:r>
            <a:br>
              <a:rPr lang="sv-SE" dirty="0"/>
            </a:br>
            <a:r>
              <a:rPr lang="sv-SE" dirty="0"/>
              <a:t>Mikael Berglund, Umeå </a:t>
            </a:r>
            <a:r>
              <a:rPr lang="sv-SE" dirty="0" smtClean="0"/>
              <a:t>universitet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Valter Nordh, </a:t>
            </a:r>
            <a:r>
              <a:rPr lang="sv-SE" smtClean="0"/>
              <a:t>Göteborgs Universitet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Torbjörn Wiberg Umeå </a:t>
            </a:r>
            <a:r>
              <a:rPr lang="sv-SE" dirty="0" smtClean="0"/>
              <a:t>universitet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3274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Framåt?</a:t>
            </a:r>
          </a:p>
          <a:p>
            <a:endParaRPr lang="sv-SE" dirty="0"/>
          </a:p>
          <a:p>
            <a:r>
              <a:rPr lang="sv-SE" dirty="0" smtClean="0"/>
              <a:t>Mer information</a:t>
            </a:r>
            <a:r>
              <a:rPr lang="sv-SE" dirty="0" smtClean="0"/>
              <a:t>? Vill du engagera dig?</a:t>
            </a:r>
            <a:endParaRPr lang="sv-SE" dirty="0" smtClean="0"/>
          </a:p>
          <a:p>
            <a:pPr lvl="1"/>
            <a:r>
              <a:rPr lang="sv-SE" dirty="0" smtClean="0">
                <a:hlinkClick r:id="rId2"/>
              </a:rPr>
              <a:t>saml-admins@swamid.se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>
                <a:hlinkClick r:id="rId3"/>
              </a:rPr>
              <a:t>www.swamid.se</a:t>
            </a:r>
            <a:endParaRPr lang="sv-SE" dirty="0" smtClean="0"/>
          </a:p>
          <a:p>
            <a:pPr lvl="1"/>
            <a:r>
              <a:rPr lang="sv-SE" dirty="0" smtClean="0">
                <a:hlinkClick r:id="rId4"/>
              </a:rPr>
              <a:t>swami@swami.se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>
                <a:hlinkClick r:id="rId5"/>
              </a:rPr>
              <a:t>www.swami.se</a:t>
            </a:r>
            <a:endParaRPr lang="sv-SE" dirty="0" smtClean="0"/>
          </a:p>
          <a:p>
            <a:pPr lvl="1"/>
            <a:r>
              <a:rPr lang="sv-SE" dirty="0" smtClean="0">
                <a:hlinkClick r:id="rId6"/>
              </a:rPr>
              <a:t>TF-EMC2@terena.org</a:t>
            </a:r>
            <a:r>
              <a:rPr lang="sv-SE" dirty="0" smtClean="0"/>
              <a:t>,</a:t>
            </a:r>
            <a:br>
              <a:rPr lang="sv-SE" dirty="0" smtClean="0"/>
            </a:br>
            <a:r>
              <a:rPr lang="sv-SE" dirty="0" smtClean="0">
                <a:hlinkClick r:id="rId7"/>
              </a:rPr>
              <a:t>www.terena.org/activities/tf-emc2</a:t>
            </a:r>
            <a:r>
              <a:rPr lang="sv-SE" dirty="0">
                <a:hlinkClick r:id="rId7"/>
              </a:rPr>
              <a:t>/</a:t>
            </a:r>
            <a:endParaRPr lang="sv-SE" dirty="0" smtClean="0"/>
          </a:p>
          <a:p>
            <a:pPr lvl="1"/>
            <a:r>
              <a:rPr lang="sv-SE" dirty="0" smtClean="0">
                <a:hlinkClick r:id="rId8"/>
              </a:rPr>
              <a:t>refeds@terena.org</a:t>
            </a:r>
            <a:r>
              <a:rPr lang="sv-SE" dirty="0" smtClean="0"/>
              <a:t>,</a:t>
            </a:r>
            <a:br>
              <a:rPr lang="sv-SE" dirty="0" smtClean="0"/>
            </a:br>
            <a:r>
              <a:rPr lang="sv-SE" dirty="0" smtClean="0">
                <a:hlinkClick r:id="rId9"/>
              </a:rPr>
              <a:t>www.refeds.org</a:t>
            </a:r>
            <a:endParaRPr lang="sv-SE" dirty="0" smtClean="0"/>
          </a:p>
          <a:p>
            <a:pPr lvl="1"/>
            <a:endParaRPr lang="sv-SE" dirty="0" smtClean="0"/>
          </a:p>
          <a:p>
            <a:pPr lvl="1"/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37409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/>
              <a:t>Vad är SWAMID, egentligen</a:t>
            </a:r>
            <a:r>
              <a:rPr lang="sv-SE" dirty="0" smtClean="0"/>
              <a:t>?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(Swedish </a:t>
            </a:r>
            <a:r>
              <a:rPr lang="sv-SE" dirty="0" err="1"/>
              <a:t>Academic</a:t>
            </a:r>
            <a:r>
              <a:rPr lang="sv-SE" dirty="0"/>
              <a:t> </a:t>
            </a:r>
            <a:r>
              <a:rPr lang="sv-SE" dirty="0" err="1"/>
              <a:t>Identity</a:t>
            </a:r>
            <a:r>
              <a:rPr lang="sv-SE" dirty="0"/>
              <a:t> </a:t>
            </a:r>
            <a:r>
              <a:rPr lang="sv-SE" dirty="0" smtClean="0"/>
              <a:t>Federation)</a:t>
            </a:r>
          </a:p>
          <a:p>
            <a:pPr lvl="0">
              <a:buNone/>
            </a:pPr>
            <a:r>
              <a:rPr lang="sv-SE" dirty="0" smtClean="0"/>
              <a:t>SWAMID – organisation</a:t>
            </a:r>
            <a:endParaRPr lang="sv-SE" dirty="0"/>
          </a:p>
          <a:p>
            <a:pPr lvl="0">
              <a:buNone/>
            </a:pPr>
            <a:r>
              <a:rPr lang="sv-SE" dirty="0"/>
              <a:t>Kort introduktion till federationer</a:t>
            </a:r>
          </a:p>
          <a:p>
            <a:pPr lvl="0">
              <a:buNone/>
            </a:pPr>
            <a:r>
              <a:rPr lang="sv-SE" dirty="0"/>
              <a:t>SWAMID </a:t>
            </a:r>
            <a:r>
              <a:rPr lang="sv-SE" dirty="0" smtClean="0"/>
              <a:t>2.0 – var är vi?</a:t>
            </a:r>
            <a:endParaRPr lang="sv-SE" dirty="0"/>
          </a:p>
          <a:p>
            <a:pPr lvl="0">
              <a:buNone/>
            </a:pPr>
            <a:r>
              <a:rPr lang="sv-SE" dirty="0"/>
              <a:t>SWAMID i </a:t>
            </a:r>
            <a:r>
              <a:rPr lang="sv-SE" dirty="0" smtClean="0"/>
              <a:t>praktiken och tjänster</a:t>
            </a:r>
          </a:p>
          <a:p>
            <a:pPr lvl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099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SWAMID</a:t>
            </a:r>
            <a:br>
              <a:rPr lang="sv-SE" dirty="0" smtClean="0"/>
            </a:br>
            <a:r>
              <a:rPr lang="sv-SE" dirty="0" smtClean="0"/>
              <a:t>Vad </a:t>
            </a:r>
            <a:r>
              <a:rPr lang="sv-SE" dirty="0"/>
              <a:t>är SWAMID, egentligen?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Vi här är SWAMID, dvs alla lärosäten i Sverige.</a:t>
            </a:r>
          </a:p>
          <a:p>
            <a:pPr lvl="0">
              <a:buNone/>
            </a:pPr>
            <a:r>
              <a:rPr lang="sv-SE" dirty="0" smtClean="0"/>
              <a:t>SUNET-anslutna kan söka medlemskap</a:t>
            </a:r>
          </a:p>
          <a:p>
            <a:pPr lvl="0">
              <a:buNone/>
            </a:pPr>
            <a:r>
              <a:rPr lang="sv-SE" dirty="0" smtClean="0"/>
              <a:t>Tjänsteleverantörer levererar tjänster</a:t>
            </a:r>
          </a:p>
          <a:p>
            <a:pPr lvl="0">
              <a:buNone/>
            </a:pPr>
            <a:r>
              <a:rPr lang="sv-SE" dirty="0" smtClean="0"/>
              <a:t>SWAMID är ”bara” limmet mellan lärosäten och tjänster, lite teknik och mycket policy</a:t>
            </a:r>
          </a:p>
        </p:txBody>
      </p:sp>
    </p:spTree>
    <p:extLst>
      <p:ext uri="{BB962C8B-B14F-4D97-AF65-F5344CB8AC3E}">
        <p14:creationId xmlns:p14="http://schemas.microsoft.com/office/powerpoint/2010/main" val="9681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</a:t>
            </a:r>
            <a:br>
              <a:rPr lang="sv-SE" dirty="0"/>
            </a:br>
            <a:r>
              <a:rPr lang="sv-SE" dirty="0"/>
              <a:t>Vad är SWAMID, egentligen?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/>
              <a:t>Startade </a:t>
            </a:r>
            <a:r>
              <a:rPr lang="sv-SE" dirty="0" smtClean="0"/>
              <a:t>i behovet som kom upp genom </a:t>
            </a:r>
            <a:r>
              <a:rPr lang="sv-SE" dirty="0" err="1" smtClean="0"/>
              <a:t>bla</a:t>
            </a:r>
            <a:r>
              <a:rPr lang="sv-SE" dirty="0" smtClean="0"/>
              <a:t> studentpalatset</a:t>
            </a:r>
            <a:r>
              <a:rPr lang="sv-SE" dirty="0"/>
              <a:t>, inloggning till delad trådlöst internet mellan ett par lärosäten i Stockholms regionen </a:t>
            </a:r>
            <a:r>
              <a:rPr lang="sv-SE" dirty="0" smtClean="0"/>
              <a:t>(före eduroam</a:t>
            </a:r>
            <a:r>
              <a:rPr lang="sv-SE" dirty="0"/>
              <a:t>..)</a:t>
            </a:r>
          </a:p>
          <a:p>
            <a:endParaRPr lang="sv-SE" dirty="0"/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 smtClean="0"/>
              <a:t>Studentpalatset använde </a:t>
            </a:r>
            <a:r>
              <a:rPr lang="sv-SE" dirty="0"/>
              <a:t>initialt CWAA, (Common Web </a:t>
            </a:r>
            <a:r>
              <a:rPr lang="sv-SE" dirty="0" err="1"/>
              <a:t>Authentication</a:t>
            </a:r>
            <a:r>
              <a:rPr lang="sv-SE" dirty="0"/>
              <a:t> </a:t>
            </a:r>
            <a:r>
              <a:rPr lang="sv-SE" dirty="0" err="1"/>
              <a:t>Architecture</a:t>
            </a:r>
            <a:r>
              <a:rPr lang="sv-SE" dirty="0" smtClean="0"/>
              <a:t>)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sv-SE" dirty="0" smtClean="0"/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 smtClean="0"/>
              <a:t>SWAMID </a:t>
            </a:r>
            <a:r>
              <a:rPr lang="sv-SE" dirty="0"/>
              <a:t>startade 4:e maj </a:t>
            </a:r>
            <a:r>
              <a:rPr lang="sv-SE" dirty="0" smtClean="0"/>
              <a:t>2007</a:t>
            </a:r>
            <a:endParaRPr lang="sv-SE" dirty="0"/>
          </a:p>
          <a:p>
            <a:pPr lvl="0">
              <a:buNone/>
            </a:pPr>
            <a:endParaRPr lang="sv-SE" dirty="0"/>
          </a:p>
          <a:p>
            <a:pPr lvl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5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</a:t>
            </a:r>
            <a:br>
              <a:rPr lang="sv-SE" dirty="0"/>
            </a:br>
            <a:r>
              <a:rPr lang="sv-SE" dirty="0"/>
              <a:t>Vad är SWAMID, egentligen?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sv-SE" dirty="0" smtClean="0"/>
              <a:t>SWAMID består av</a:t>
            </a:r>
          </a:p>
          <a:p>
            <a:pPr lvl="0">
              <a:buNone/>
            </a:pPr>
            <a:r>
              <a:rPr lang="sv-SE" dirty="0" smtClean="0"/>
              <a:t>50% Processer och styrning:</a:t>
            </a:r>
            <a:br>
              <a:rPr lang="sv-SE" dirty="0" smtClean="0"/>
            </a:br>
            <a:r>
              <a:rPr lang="sv-SE" dirty="0" smtClean="0"/>
              <a:t>Dessa återspeglas i SWAMIDs policy</a:t>
            </a:r>
            <a:endParaRPr lang="sv-SE" dirty="0"/>
          </a:p>
          <a:p>
            <a:pPr lvl="0">
              <a:buNone/>
            </a:pPr>
            <a:r>
              <a:rPr lang="sv-SE" dirty="0" smtClean="0"/>
              <a:t>50% Teknik</a:t>
            </a:r>
            <a:br>
              <a:rPr lang="sv-SE" dirty="0" smtClean="0"/>
            </a:br>
            <a:r>
              <a:rPr lang="sv-SE" dirty="0" smtClean="0"/>
              <a:t>- Web </a:t>
            </a:r>
            <a:r>
              <a:rPr lang="sv-SE" dirty="0" err="1" smtClean="0"/>
              <a:t>Single</a:t>
            </a:r>
            <a:r>
              <a:rPr lang="sv-SE" dirty="0" smtClean="0"/>
              <a:t> Sign On genom SAML</a:t>
            </a:r>
            <a:br>
              <a:rPr lang="sv-SE" dirty="0" smtClean="0"/>
            </a:br>
            <a:r>
              <a:rPr lang="sv-SE" dirty="0" smtClean="0"/>
              <a:t>- eduroam</a:t>
            </a:r>
            <a:endParaRPr lang="sv-SE" dirty="0"/>
          </a:p>
          <a:p>
            <a:pPr lvl="0">
              <a:buNone/>
            </a:pPr>
            <a:r>
              <a:rPr lang="sv-SE" dirty="0" smtClean="0"/>
              <a:t>50% Förtroende</a:t>
            </a:r>
            <a:br>
              <a:rPr lang="sv-SE" dirty="0" smtClean="0"/>
            </a:br>
            <a:r>
              <a:rPr lang="sv-SE" dirty="0" smtClean="0"/>
              <a:t>Vi litar på varandra. Ovärderligt. Vi beskriver vad vi gör.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088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SWAMID, </a:t>
            </a:r>
            <a:r>
              <a:rPr lang="sv-SE" dirty="0" err="1" smtClean="0"/>
              <a:t>Swami</a:t>
            </a:r>
            <a:r>
              <a:rPr lang="sv-SE" dirty="0" smtClean="0"/>
              <a:t> och SUNET – organisation</a:t>
            </a:r>
          </a:p>
          <a:p>
            <a:endParaRPr lang="sv-SE" dirty="0"/>
          </a:p>
          <a:p>
            <a:r>
              <a:rPr lang="sv-SE" dirty="0" smtClean="0"/>
              <a:t>SUNET är systemägare för SWAMID, som tillsätter </a:t>
            </a:r>
            <a:r>
              <a:rPr lang="sv-SE" dirty="0" err="1" smtClean="0"/>
              <a:t>SWAMIDs</a:t>
            </a:r>
            <a:r>
              <a:rPr lang="sv-SE" dirty="0" smtClean="0"/>
              <a:t> styrgrupp (SWAMID Board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Trustees</a:t>
            </a:r>
            <a:r>
              <a:rPr lang="sv-SE" dirty="0" smtClean="0"/>
              <a:t>)</a:t>
            </a:r>
          </a:p>
          <a:p>
            <a:r>
              <a:rPr lang="sv-SE" dirty="0" smtClean="0"/>
              <a:t>Den dagliga driften av SWAMID hanteras av operations@SWAMID.SE</a:t>
            </a:r>
          </a:p>
          <a:p>
            <a:r>
              <a:rPr lang="sv-SE" dirty="0" err="1" smtClean="0"/>
              <a:t>Swami</a:t>
            </a:r>
            <a:r>
              <a:rPr lang="sv-SE" dirty="0"/>
              <a:t> </a:t>
            </a:r>
            <a:r>
              <a:rPr lang="sv-SE" dirty="0" smtClean="0"/>
              <a:t>startade och drev det projekt som mynnade ut i tjänsten SWAMID!</a:t>
            </a:r>
            <a:endParaRPr lang="sv-S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05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SWAMID -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SWAMID Styrgrupp</a:t>
            </a:r>
            <a:br>
              <a:rPr lang="sv-SE" dirty="0" smtClean="0"/>
            </a:br>
            <a:endParaRPr lang="sv-SE" dirty="0"/>
          </a:p>
          <a:p>
            <a:r>
              <a:rPr lang="sv-SE" sz="2400" dirty="0"/>
              <a:t>Sverker Holmgren, Swedish National </a:t>
            </a:r>
            <a:r>
              <a:rPr lang="sv-SE" sz="2400" dirty="0" err="1"/>
              <a:t>Infrastructure</a:t>
            </a:r>
            <a:r>
              <a:rPr lang="sv-SE" sz="2400" dirty="0"/>
              <a:t> for </a:t>
            </a:r>
            <a:r>
              <a:rPr lang="sv-SE" sz="2400" dirty="0" err="1"/>
              <a:t>Computing</a:t>
            </a:r>
            <a:r>
              <a:rPr lang="sv-SE" sz="2400" dirty="0"/>
              <a:t> (SNIC)</a:t>
            </a:r>
            <a:br>
              <a:rPr lang="sv-SE" sz="2400" dirty="0"/>
            </a:br>
            <a:r>
              <a:rPr lang="sv-SE" sz="2400" dirty="0"/>
              <a:t>Joakim Nejdeby, Linköpings universitet</a:t>
            </a:r>
            <a:br>
              <a:rPr lang="sv-SE" sz="2400" dirty="0"/>
            </a:br>
            <a:r>
              <a:rPr lang="sv-SE" sz="2400" dirty="0"/>
              <a:t>Ulrika Ringeborn, </a:t>
            </a:r>
            <a:r>
              <a:rPr lang="sv-SE" sz="2400" dirty="0" err="1"/>
              <a:t>Ladokkonsortiet</a:t>
            </a:r>
            <a:r>
              <a:rPr lang="sv-SE" sz="2400" dirty="0"/>
              <a:t> (LADOK)</a:t>
            </a:r>
            <a:br>
              <a:rPr lang="sv-SE" sz="2400" dirty="0"/>
            </a:br>
            <a:r>
              <a:rPr lang="sv-SE" sz="2400" dirty="0"/>
              <a:t>Hans Wohlfarth, Kungliga Tekniska högskolan</a:t>
            </a:r>
            <a:br>
              <a:rPr lang="sv-SE" sz="2400" dirty="0"/>
            </a:br>
            <a:r>
              <a:rPr lang="sv-SE" sz="2400" dirty="0"/>
              <a:t>Per Zettervall, Verket för högskoleservice (VHS)</a:t>
            </a:r>
            <a:br>
              <a:rPr lang="sv-SE" sz="2400" dirty="0"/>
            </a:br>
            <a:r>
              <a:rPr lang="sv-SE" sz="2400" dirty="0"/>
              <a:t>Mona Åkerman, Högskolan i Gävle</a:t>
            </a:r>
            <a:br>
              <a:rPr lang="sv-SE" sz="2400" dirty="0"/>
            </a:br>
            <a:r>
              <a:rPr lang="sv-SE" sz="2400" dirty="0"/>
              <a:t>Leif Nixon, The Swedish GRID </a:t>
            </a:r>
            <a:r>
              <a:rPr lang="sv-SE" sz="2400" dirty="0" err="1"/>
              <a:t>Initiative</a:t>
            </a:r>
            <a:r>
              <a:rPr lang="sv-SE" sz="2400" dirty="0"/>
              <a:t> (</a:t>
            </a:r>
            <a:r>
              <a:rPr lang="sv-SE" sz="2400" dirty="0" err="1"/>
              <a:t>SweGrid</a:t>
            </a:r>
            <a:r>
              <a:rPr lang="sv-SE" sz="2400" dirty="0"/>
              <a:t>)</a:t>
            </a:r>
          </a:p>
          <a:p>
            <a:r>
              <a:rPr lang="sv-SE" sz="2400" dirty="0" smtClean="0"/>
              <a:t>Systemförvaltare och föredragande:</a:t>
            </a:r>
            <a:r>
              <a:rPr lang="sv-SE" sz="2400" dirty="0"/>
              <a:t/>
            </a:r>
            <a:br>
              <a:rPr lang="sv-SE" sz="2400" dirty="0"/>
            </a:br>
            <a:r>
              <a:rPr lang="sv-SE" sz="2400" dirty="0"/>
              <a:t>Valter Nordh, Göteborgs </a:t>
            </a:r>
            <a:r>
              <a:rPr lang="sv-SE" sz="2400" dirty="0" smtClean="0"/>
              <a:t>universitet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232299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ami2_mall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swami2_mall</Template>
  <TotalTime>899</TotalTime>
  <Words>724</Words>
  <Application>Microsoft Office PowerPoint</Application>
  <PresentationFormat>On-screen Show (4:3)</PresentationFormat>
  <Paragraphs>163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swami2_mall</vt:lpstr>
      <vt:lpstr>Swami</vt:lpstr>
      <vt:lpstr>Swami</vt:lpstr>
      <vt:lpstr>Swami</vt:lpstr>
      <vt:lpstr>SWAMID</vt:lpstr>
      <vt:lpstr>SWAMID Vad är SWAMID, egentligen?</vt:lpstr>
      <vt:lpstr>SWAMID Vad är SWAMID, egentligen?</vt:lpstr>
      <vt:lpstr>SWAMID Vad är SWAMID, egentligen?</vt:lpstr>
      <vt:lpstr>SWAMID - organisation</vt:lpstr>
      <vt:lpstr>SWAMID - organisation</vt:lpstr>
      <vt:lpstr>SWAMID - organisation</vt:lpstr>
      <vt:lpstr>SWAMID - introduktion</vt:lpstr>
      <vt:lpstr>SWAMID - introduktion</vt:lpstr>
      <vt:lpstr>SWAMID - introduktion</vt:lpstr>
      <vt:lpstr>SWAMID - introduktion</vt:lpstr>
      <vt:lpstr>SWAMID - introduktion</vt:lpstr>
      <vt:lpstr>SWAMID 2.0 – var är vi?</vt:lpstr>
      <vt:lpstr>SWAMID 2.0 – var är vi?</vt:lpstr>
      <vt:lpstr>SWAMID 2.0 – var är vi?</vt:lpstr>
      <vt:lpstr>SWAMID 2.0 – var är vi?</vt:lpstr>
      <vt:lpstr>SWAMID i praktiken</vt:lpstr>
      <vt:lpstr>SWAMID i praktiken</vt:lpstr>
      <vt:lpstr>SWAMID - medlemmar</vt:lpstr>
      <vt:lpstr>SWAMID2 – status 20120322</vt:lpstr>
      <vt:lpstr>SWAMID2 – eduroam</vt:lpstr>
      <vt:lpstr>PowerPoint Presentation</vt:lpstr>
      <vt:lpstr>Kalmar2</vt:lpstr>
      <vt:lpstr>eduGAIN</vt:lpstr>
      <vt:lpstr>Kantara</vt:lpstr>
      <vt:lpstr>OIX</vt:lpstr>
      <vt:lpstr>SWAMID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xnorva</dc:creator>
  <cp:lastModifiedBy>Valter Nordh</cp:lastModifiedBy>
  <cp:revision>57</cp:revision>
  <cp:lastPrinted>2008-11-17T14:19:44Z</cp:lastPrinted>
  <dcterms:created xsi:type="dcterms:W3CDTF">2011-04-11T07:37:00Z</dcterms:created>
  <dcterms:modified xsi:type="dcterms:W3CDTF">2012-03-21T21:52:32Z</dcterms:modified>
</cp:coreProperties>
</file>