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33"/>
  </p:notesMasterIdLst>
  <p:sldIdLst>
    <p:sldId id="258" r:id="rId2"/>
    <p:sldId id="260" r:id="rId3"/>
    <p:sldId id="259" r:id="rId4"/>
    <p:sldId id="262" r:id="rId5"/>
    <p:sldId id="263" r:id="rId6"/>
    <p:sldId id="264" r:id="rId7"/>
    <p:sldId id="269" r:id="rId8"/>
    <p:sldId id="289" r:id="rId9"/>
    <p:sldId id="285" r:id="rId10"/>
    <p:sldId id="265" r:id="rId11"/>
    <p:sldId id="267" r:id="rId12"/>
    <p:sldId id="270" r:id="rId13"/>
    <p:sldId id="268" r:id="rId14"/>
    <p:sldId id="271" r:id="rId15"/>
    <p:sldId id="272" r:id="rId16"/>
    <p:sldId id="273" r:id="rId17"/>
    <p:sldId id="274" r:id="rId18"/>
    <p:sldId id="275" r:id="rId19"/>
    <p:sldId id="276" r:id="rId20"/>
    <p:sldId id="277" r:id="rId21"/>
    <p:sldId id="278" r:id="rId22"/>
    <p:sldId id="279" r:id="rId23"/>
    <p:sldId id="286" r:id="rId24"/>
    <p:sldId id="287" r:id="rId25"/>
    <p:sldId id="282" r:id="rId26"/>
    <p:sldId id="280" r:id="rId27"/>
    <p:sldId id="281" r:id="rId28"/>
    <p:sldId id="283" r:id="rId29"/>
    <p:sldId id="284" r:id="rId30"/>
    <p:sldId id="290" r:id="rId31"/>
    <p:sldId id="288" r:id="rId32"/>
  </p:sldIdLst>
  <p:sldSz cx="12192000" cy="6858000"/>
  <p:notesSz cx="6858000" cy="9144000"/>
  <p:embeddedFontLst>
    <p:embeddedFont>
      <p:font typeface="Akkurat-Mono" pitchFamily="49" charset="0"/>
      <p:regular r:id="rId34"/>
    </p:embeddedFont>
    <p:embeddedFont>
      <p:font typeface="Calibri" panose="020F0502020204030204" pitchFamily="34" charset="0"/>
      <p:regular r:id="rId35"/>
      <p:bold r:id="rId36"/>
      <p:italic r:id="rId37"/>
      <p:boldItalic r:id="rId38"/>
    </p:embeddedFont>
    <p:embeddedFont>
      <p:font typeface="Proxima Nova Rg" panose="02000506030000020004" pitchFamily="2" charset="77"/>
      <p:regular r:id="rId39"/>
      <p:bold r:id="rId40"/>
      <p:italic r:id="rId41"/>
      <p:boldItalic r:id="rId42"/>
    </p:embeddedFont>
  </p:embeddedFontLst>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8E8"/>
    <a:srgbClr val="EFD6E5"/>
    <a:srgbClr val="E37426"/>
    <a:srgbClr val="FF4500"/>
    <a:srgbClr val="FFE7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405"/>
  </p:normalViewPr>
  <p:slideViewPr>
    <p:cSldViewPr snapToGrid="0" snapToObjects="1">
      <p:cViewPr varScale="1">
        <p:scale>
          <a:sx n="127" d="100"/>
          <a:sy n="127" d="100"/>
        </p:scale>
        <p:origin x="440" y="176"/>
      </p:cViewPr>
      <p:guideLst/>
    </p:cSldViewPr>
  </p:slideViewPr>
  <p:notesTextViewPr>
    <p:cViewPr>
      <p:scale>
        <a:sx n="1" d="1"/>
        <a:sy n="1" d="1"/>
      </p:scale>
      <p:origin x="0" y="0"/>
    </p:cViewPr>
  </p:notesTextViewPr>
  <p:notesViewPr>
    <p:cSldViewPr snapToGrid="0" snapToObjects="1">
      <p:cViewPr varScale="1">
        <p:scale>
          <a:sx n="99" d="100"/>
          <a:sy n="99" d="100"/>
        </p:scale>
        <p:origin x="427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8.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DA9A4A-B432-48FB-AD10-F34896B8C20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1D8EE8A-1148-46DE-AEC2-14A8B1865D19}">
      <dgm:prSet custT="1"/>
      <dgm:spPr/>
      <dgm:t>
        <a:bodyPr/>
        <a:lstStyle/>
        <a:p>
          <a:r>
            <a:rPr lang="en-US" sz="2400" dirty="0">
              <a:latin typeface="Proxima Nova Rg" panose="02000506030000020004" pitchFamily="2" charset="77"/>
            </a:rPr>
            <a:t>Android </a:t>
          </a:r>
          <a:r>
            <a:rPr lang="en-US" sz="2400" dirty="0" err="1">
              <a:latin typeface="Proxima Nova Rg" panose="02000506030000020004" pitchFamily="2" charset="77"/>
            </a:rPr>
            <a:t>app:en</a:t>
          </a:r>
          <a:r>
            <a:rPr lang="en-US" sz="2400" dirty="0">
              <a:latin typeface="Proxima Nova Rg" panose="02000506030000020004" pitchFamily="2" charset="77"/>
            </a:rPr>
            <a:t> </a:t>
          </a:r>
          <a:r>
            <a:rPr lang="en-US" sz="2400" dirty="0" err="1">
              <a:latin typeface="Proxima Nova Rg" panose="02000506030000020004" pitchFamily="2" charset="77"/>
            </a:rPr>
            <a:t>mer</a:t>
          </a:r>
          <a:r>
            <a:rPr lang="en-US" sz="2400" dirty="0">
              <a:latin typeface="Proxima Nova Rg" panose="02000506030000020004" pitchFamily="2" charset="77"/>
            </a:rPr>
            <a:t> </a:t>
          </a:r>
          <a:r>
            <a:rPr lang="en-US" sz="2400" dirty="0" err="1">
              <a:latin typeface="Proxima Nova Rg" panose="02000506030000020004" pitchFamily="2" charset="77"/>
            </a:rPr>
            <a:t>och</a:t>
          </a:r>
          <a:r>
            <a:rPr lang="en-US" sz="2400" dirty="0">
              <a:latin typeface="Proxima Nova Rg" panose="02000506030000020004" pitchFamily="2" charset="77"/>
            </a:rPr>
            <a:t> </a:t>
          </a:r>
          <a:r>
            <a:rPr lang="en-US" sz="2400" dirty="0" err="1">
              <a:latin typeface="Proxima Nova Rg" panose="02000506030000020004" pitchFamily="2" charset="77"/>
            </a:rPr>
            <a:t>mer</a:t>
          </a:r>
          <a:r>
            <a:rPr lang="en-US" sz="2400" dirty="0">
              <a:latin typeface="Proxima Nova Rg" panose="02000506030000020004" pitchFamily="2" charset="77"/>
            </a:rPr>
            <a:t> </a:t>
          </a:r>
          <a:r>
            <a:rPr lang="en-US" sz="2400" dirty="0" err="1">
              <a:latin typeface="Proxima Nova Rg" panose="02000506030000020004" pitchFamily="2" charset="77"/>
            </a:rPr>
            <a:t>trasig</a:t>
          </a:r>
          <a:r>
            <a:rPr lang="en-US" sz="2400" dirty="0">
              <a:latin typeface="Proxima Nova Rg" panose="02000506030000020004" pitchFamily="2" charset="77"/>
            </a:rPr>
            <a:t> </a:t>
          </a:r>
          <a:r>
            <a:rPr lang="en-US" sz="2400" dirty="0" err="1">
              <a:latin typeface="Proxima Nova Rg" panose="02000506030000020004" pitchFamily="2" charset="77"/>
            </a:rPr>
            <a:t>samt</a:t>
          </a:r>
          <a:r>
            <a:rPr lang="en-US" sz="2400" dirty="0">
              <a:latin typeface="Proxima Nova Rg" panose="02000506030000020004" pitchFamily="2" charset="77"/>
            </a:rPr>
            <a:t> </a:t>
          </a:r>
          <a:r>
            <a:rPr lang="en-US" sz="2400" dirty="0" err="1">
              <a:latin typeface="Proxima Nova Rg" panose="02000506030000020004" pitchFamily="2" charset="77"/>
            </a:rPr>
            <a:t>underhålls</a:t>
          </a:r>
          <a:r>
            <a:rPr lang="en-US" sz="2400" dirty="0">
              <a:latin typeface="Proxima Nova Rg" panose="02000506030000020004" pitchFamily="2" charset="77"/>
            </a:rPr>
            <a:t> </a:t>
          </a:r>
          <a:r>
            <a:rPr lang="en-US" sz="2400" dirty="0" err="1">
              <a:latin typeface="Proxima Nova Rg" panose="02000506030000020004" pitchFamily="2" charset="77"/>
            </a:rPr>
            <a:t>inte</a:t>
          </a:r>
          <a:r>
            <a:rPr lang="en-US" sz="2400" dirty="0">
              <a:latin typeface="Proxima Nova Rg" panose="02000506030000020004" pitchFamily="2" charset="77"/>
            </a:rPr>
            <a:t> </a:t>
          </a:r>
          <a:r>
            <a:rPr lang="en-US" sz="2400" dirty="0" err="1">
              <a:latin typeface="Proxima Nova Rg" panose="02000506030000020004" pitchFamily="2" charset="77"/>
            </a:rPr>
            <a:t>längre</a:t>
          </a:r>
          <a:endParaRPr lang="en-US" sz="2400" dirty="0">
            <a:latin typeface="Proxima Nova Rg" panose="02000506030000020004" pitchFamily="2" charset="77"/>
          </a:endParaRPr>
        </a:p>
      </dgm:t>
    </dgm:pt>
    <dgm:pt modelId="{D87F7D54-0F09-403B-AEFC-D40503259850}" type="parTrans" cxnId="{C2BC5CFE-4FD9-4E47-8E77-D28CE63F9898}">
      <dgm:prSet/>
      <dgm:spPr/>
      <dgm:t>
        <a:bodyPr/>
        <a:lstStyle/>
        <a:p>
          <a:endParaRPr lang="en-US"/>
        </a:p>
      </dgm:t>
    </dgm:pt>
    <dgm:pt modelId="{FACCCD12-AFA9-4BA2-B64D-20F838D3615B}" type="sibTrans" cxnId="{C2BC5CFE-4FD9-4E47-8E77-D28CE63F9898}">
      <dgm:prSet/>
      <dgm:spPr/>
      <dgm:t>
        <a:bodyPr/>
        <a:lstStyle/>
        <a:p>
          <a:endParaRPr lang="en-US"/>
        </a:p>
      </dgm:t>
    </dgm:pt>
    <dgm:pt modelId="{95D7281E-7F24-4B51-B8B2-27E3B451FCA0}">
      <dgm:prSet custT="1"/>
      <dgm:spPr/>
      <dgm:t>
        <a:bodyPr/>
        <a:lstStyle/>
        <a:p>
          <a:r>
            <a:rPr lang="en-US" sz="2400" dirty="0" err="1">
              <a:latin typeface="Proxima Nova Rg" panose="02000506030000020004" pitchFamily="2" charset="77"/>
            </a:rPr>
            <a:t>Inget</a:t>
          </a:r>
          <a:r>
            <a:rPr lang="en-US" sz="2400" dirty="0">
              <a:latin typeface="Proxima Nova Rg" panose="02000506030000020004" pitchFamily="2" charset="77"/>
            </a:rPr>
            <a:t> </a:t>
          </a:r>
          <a:r>
            <a:rPr lang="en-US" sz="2400" dirty="0" err="1">
              <a:latin typeface="Proxima Nova Rg" panose="02000506030000020004" pitchFamily="2" charset="77"/>
            </a:rPr>
            <a:t>enkelt</a:t>
          </a:r>
          <a:r>
            <a:rPr lang="en-US" sz="2400" dirty="0">
              <a:latin typeface="Proxima Nova Rg" panose="02000506030000020004" pitchFamily="2" charset="77"/>
            </a:rPr>
            <a:t> </a:t>
          </a:r>
          <a:r>
            <a:rPr lang="en-US" sz="2400" dirty="0" err="1">
              <a:latin typeface="Proxima Nova Rg" panose="02000506030000020004" pitchFamily="2" charset="77"/>
            </a:rPr>
            <a:t>sätt</a:t>
          </a:r>
          <a:r>
            <a:rPr lang="en-US" sz="2400" dirty="0">
              <a:latin typeface="Proxima Nova Rg" panose="02000506030000020004" pitchFamily="2" charset="77"/>
            </a:rPr>
            <a:t> </a:t>
          </a:r>
          <a:r>
            <a:rPr lang="en-US" sz="2400" dirty="0" err="1">
              <a:latin typeface="Proxima Nova Rg" panose="02000506030000020004" pitchFamily="2" charset="77"/>
            </a:rPr>
            <a:t>att</a:t>
          </a:r>
          <a:r>
            <a:rPr lang="en-US" sz="2400" dirty="0">
              <a:latin typeface="Proxima Nova Rg" panose="02000506030000020004" pitchFamily="2" charset="77"/>
            </a:rPr>
            <a:t> </a:t>
          </a:r>
          <a:r>
            <a:rPr lang="en-US" sz="2400" dirty="0" err="1">
              <a:latin typeface="Proxima Nova Rg" panose="02000506030000020004" pitchFamily="2" charset="77"/>
            </a:rPr>
            <a:t>onboarda</a:t>
          </a:r>
          <a:r>
            <a:rPr lang="en-US" sz="2400" dirty="0">
              <a:latin typeface="Proxima Nova Rg" panose="02000506030000020004" pitchFamily="2" charset="77"/>
            </a:rPr>
            <a:t> </a:t>
          </a:r>
          <a:r>
            <a:rPr lang="en-US" sz="2400" dirty="0" err="1">
              <a:latin typeface="Proxima Nova Rg" panose="02000506030000020004" pitchFamily="2" charset="77"/>
            </a:rPr>
            <a:t>för</a:t>
          </a:r>
          <a:r>
            <a:rPr lang="en-US" sz="2400" dirty="0">
              <a:latin typeface="Proxima Nova Rg" panose="02000506030000020004" pitchFamily="2" charset="77"/>
            </a:rPr>
            <a:t> EAP-TLS (</a:t>
          </a:r>
          <a:r>
            <a:rPr lang="en-US" sz="2400" dirty="0" err="1">
              <a:latin typeface="Proxima Nova Rg" panose="02000506030000020004" pitchFamily="2" charset="77"/>
            </a:rPr>
            <a:t>klientcert</a:t>
          </a:r>
          <a:r>
            <a:rPr lang="en-US" sz="2400" dirty="0">
              <a:latin typeface="Proxima Nova Rg" panose="02000506030000020004" pitchFamily="2" charset="77"/>
            </a:rPr>
            <a:t> </a:t>
          </a:r>
          <a:r>
            <a:rPr lang="en-US" sz="2400" dirty="0" err="1">
              <a:latin typeface="Proxima Nova Rg" panose="02000506030000020004" pitchFamily="2" charset="77"/>
            </a:rPr>
            <a:t>laddas</a:t>
          </a:r>
          <a:r>
            <a:rPr lang="en-US" sz="2400" dirty="0">
              <a:latin typeface="Proxima Nova Rg" panose="02000506030000020004" pitchFamily="2" charset="77"/>
            </a:rPr>
            <a:t> </a:t>
          </a:r>
          <a:r>
            <a:rPr lang="en-US" sz="2400" dirty="0" err="1">
              <a:latin typeface="Proxima Nova Rg" panose="02000506030000020004" pitchFamily="2" charset="77"/>
            </a:rPr>
            <a:t>separat</a:t>
          </a:r>
          <a:r>
            <a:rPr lang="en-US" sz="2400" dirty="0">
              <a:latin typeface="Proxima Nova Rg" panose="02000506030000020004" pitchFamily="2" charset="77"/>
            </a:rPr>
            <a:t>)</a:t>
          </a:r>
        </a:p>
      </dgm:t>
    </dgm:pt>
    <dgm:pt modelId="{30011F3B-36AE-4956-9FFC-98A24E9E40CA}" type="parTrans" cxnId="{12328791-DAC3-408C-88CB-F8FCDFB60E76}">
      <dgm:prSet/>
      <dgm:spPr/>
      <dgm:t>
        <a:bodyPr/>
        <a:lstStyle/>
        <a:p>
          <a:endParaRPr lang="en-US"/>
        </a:p>
      </dgm:t>
    </dgm:pt>
    <dgm:pt modelId="{1DA105C7-8BF0-4B79-8C25-B746BFEBCD34}" type="sibTrans" cxnId="{12328791-DAC3-408C-88CB-F8FCDFB60E76}">
      <dgm:prSet/>
      <dgm:spPr/>
      <dgm:t>
        <a:bodyPr/>
        <a:lstStyle/>
        <a:p>
          <a:endParaRPr lang="en-US"/>
        </a:p>
      </dgm:t>
    </dgm:pt>
    <dgm:pt modelId="{0027174E-F8A6-41FF-9D03-67A1094B0EFA}">
      <dgm:prSet custT="1"/>
      <dgm:spPr/>
      <dgm:t>
        <a:bodyPr/>
        <a:lstStyle/>
        <a:p>
          <a:r>
            <a:rPr lang="en-US" sz="2400" dirty="0" err="1">
              <a:latin typeface="Proxima Nova Rg" panose="02000506030000020004" pitchFamily="2" charset="77"/>
            </a:rPr>
            <a:t>Lifecykle</a:t>
          </a:r>
          <a:r>
            <a:rPr lang="en-US" sz="2400" dirty="0">
              <a:latin typeface="Proxima Nova Rg" panose="02000506030000020004" pitchFamily="2" charset="77"/>
            </a:rPr>
            <a:t> management av </a:t>
          </a:r>
          <a:r>
            <a:rPr lang="en-US" sz="2400" dirty="0" err="1">
              <a:latin typeface="Proxima Nova Rg" panose="02000506030000020004" pitchFamily="2" charset="77"/>
            </a:rPr>
            <a:t>klientcert</a:t>
          </a:r>
          <a:r>
            <a:rPr lang="en-US" sz="2400" dirty="0">
              <a:latin typeface="Proxima Nova Rg" panose="02000506030000020004" pitchFamily="2" charset="77"/>
            </a:rPr>
            <a:t> </a:t>
          </a:r>
          <a:r>
            <a:rPr lang="en-US" sz="2400" dirty="0" err="1">
              <a:latin typeface="Proxima Nova Rg" panose="02000506030000020004" pitchFamily="2" charset="77"/>
            </a:rPr>
            <a:t>saknas</a:t>
          </a:r>
          <a:r>
            <a:rPr lang="en-US" sz="2400" dirty="0">
              <a:latin typeface="Proxima Nova Rg" panose="02000506030000020004" pitchFamily="2" charset="77"/>
            </a:rPr>
            <a:t> (</a:t>
          </a:r>
          <a:r>
            <a:rPr lang="en-US" sz="2400" dirty="0" err="1">
              <a:latin typeface="Proxima Nova Rg" panose="02000506030000020004" pitchFamily="2" charset="77"/>
            </a:rPr>
            <a:t>förnya</a:t>
          </a:r>
          <a:r>
            <a:rPr lang="en-US" sz="2400" dirty="0">
              <a:latin typeface="Proxima Nova Rg" panose="02000506030000020004" pitchFamily="2" charset="77"/>
            </a:rPr>
            <a:t> </a:t>
          </a:r>
          <a:r>
            <a:rPr lang="en-US" sz="2400" dirty="0" err="1">
              <a:latin typeface="Proxima Nova Rg" panose="02000506030000020004" pitchFamily="2" charset="77"/>
            </a:rPr>
            <a:t>och</a:t>
          </a:r>
          <a:r>
            <a:rPr lang="en-US" sz="2400" dirty="0">
              <a:latin typeface="Proxima Nova Rg" panose="02000506030000020004" pitchFamily="2" charset="77"/>
            </a:rPr>
            <a:t> </a:t>
          </a:r>
          <a:r>
            <a:rPr lang="en-US" sz="2400" dirty="0" err="1">
              <a:latin typeface="Proxima Nova Rg" panose="02000506030000020004" pitchFamily="2" charset="77"/>
            </a:rPr>
            <a:t>när</a:t>
          </a:r>
          <a:r>
            <a:rPr lang="en-US" sz="2400" dirty="0">
              <a:latin typeface="Proxima Nova Rg" panose="02000506030000020004" pitchFamily="2" charset="77"/>
            </a:rPr>
            <a:t>?)</a:t>
          </a:r>
        </a:p>
      </dgm:t>
    </dgm:pt>
    <dgm:pt modelId="{5423060E-4668-4014-8B8C-62E7C032201D}" type="parTrans" cxnId="{C5E7FD8B-4DC6-469F-A61C-9C78040529D7}">
      <dgm:prSet/>
      <dgm:spPr/>
      <dgm:t>
        <a:bodyPr/>
        <a:lstStyle/>
        <a:p>
          <a:endParaRPr lang="en-US"/>
        </a:p>
      </dgm:t>
    </dgm:pt>
    <dgm:pt modelId="{7F39B8FD-9DC2-4E3A-9792-1C31A7CA2273}" type="sibTrans" cxnId="{C5E7FD8B-4DC6-469F-A61C-9C78040529D7}">
      <dgm:prSet/>
      <dgm:spPr/>
      <dgm:t>
        <a:bodyPr/>
        <a:lstStyle/>
        <a:p>
          <a:endParaRPr lang="en-US"/>
        </a:p>
      </dgm:t>
    </dgm:pt>
    <dgm:pt modelId="{9AB7358A-6FD8-0041-BE27-E33DB955DA75}" type="pres">
      <dgm:prSet presAssocID="{13DA9A4A-B432-48FB-AD10-F34896B8C201}" presName="linear" presStyleCnt="0">
        <dgm:presLayoutVars>
          <dgm:animLvl val="lvl"/>
          <dgm:resizeHandles val="exact"/>
        </dgm:presLayoutVars>
      </dgm:prSet>
      <dgm:spPr/>
    </dgm:pt>
    <dgm:pt modelId="{83839021-7902-DD48-AFD0-8C570CA64DAE}" type="pres">
      <dgm:prSet presAssocID="{11D8EE8A-1148-46DE-AEC2-14A8B1865D19}" presName="parentText" presStyleLbl="node1" presStyleIdx="0" presStyleCnt="3">
        <dgm:presLayoutVars>
          <dgm:chMax val="0"/>
          <dgm:bulletEnabled val="1"/>
        </dgm:presLayoutVars>
      </dgm:prSet>
      <dgm:spPr/>
    </dgm:pt>
    <dgm:pt modelId="{AFCB09FB-730E-964C-8FF6-18ACB47E22AB}" type="pres">
      <dgm:prSet presAssocID="{FACCCD12-AFA9-4BA2-B64D-20F838D3615B}" presName="spacer" presStyleCnt="0"/>
      <dgm:spPr/>
    </dgm:pt>
    <dgm:pt modelId="{91CE245D-ECD7-8147-A6B0-E0EF35F85214}" type="pres">
      <dgm:prSet presAssocID="{95D7281E-7F24-4B51-B8B2-27E3B451FCA0}" presName="parentText" presStyleLbl="node1" presStyleIdx="1" presStyleCnt="3">
        <dgm:presLayoutVars>
          <dgm:chMax val="0"/>
          <dgm:bulletEnabled val="1"/>
        </dgm:presLayoutVars>
      </dgm:prSet>
      <dgm:spPr/>
    </dgm:pt>
    <dgm:pt modelId="{A2BFF9BD-A291-2348-929B-B7B225F60D66}" type="pres">
      <dgm:prSet presAssocID="{1DA105C7-8BF0-4B79-8C25-B746BFEBCD34}" presName="spacer" presStyleCnt="0"/>
      <dgm:spPr/>
    </dgm:pt>
    <dgm:pt modelId="{EF5D7008-E6DA-B042-B1E4-7AF06E0628EE}" type="pres">
      <dgm:prSet presAssocID="{0027174E-F8A6-41FF-9D03-67A1094B0EFA}" presName="parentText" presStyleLbl="node1" presStyleIdx="2" presStyleCnt="3">
        <dgm:presLayoutVars>
          <dgm:chMax val="0"/>
          <dgm:bulletEnabled val="1"/>
        </dgm:presLayoutVars>
      </dgm:prSet>
      <dgm:spPr/>
    </dgm:pt>
  </dgm:ptLst>
  <dgm:cxnLst>
    <dgm:cxn modelId="{9526F86C-AC87-3945-B76A-63B207734CD1}" type="presOf" srcId="{13DA9A4A-B432-48FB-AD10-F34896B8C201}" destId="{9AB7358A-6FD8-0041-BE27-E33DB955DA75}" srcOrd="0" destOrd="0" presId="urn:microsoft.com/office/officeart/2005/8/layout/vList2"/>
    <dgm:cxn modelId="{F50B197F-059F-754A-BE0E-92ADF5978882}" type="presOf" srcId="{0027174E-F8A6-41FF-9D03-67A1094B0EFA}" destId="{EF5D7008-E6DA-B042-B1E4-7AF06E0628EE}" srcOrd="0" destOrd="0" presId="urn:microsoft.com/office/officeart/2005/8/layout/vList2"/>
    <dgm:cxn modelId="{C5E7FD8B-4DC6-469F-A61C-9C78040529D7}" srcId="{13DA9A4A-B432-48FB-AD10-F34896B8C201}" destId="{0027174E-F8A6-41FF-9D03-67A1094B0EFA}" srcOrd="2" destOrd="0" parTransId="{5423060E-4668-4014-8B8C-62E7C032201D}" sibTransId="{7F39B8FD-9DC2-4E3A-9792-1C31A7CA2273}"/>
    <dgm:cxn modelId="{12328791-DAC3-408C-88CB-F8FCDFB60E76}" srcId="{13DA9A4A-B432-48FB-AD10-F34896B8C201}" destId="{95D7281E-7F24-4B51-B8B2-27E3B451FCA0}" srcOrd="1" destOrd="0" parTransId="{30011F3B-36AE-4956-9FFC-98A24E9E40CA}" sibTransId="{1DA105C7-8BF0-4B79-8C25-B746BFEBCD34}"/>
    <dgm:cxn modelId="{FA979897-C4EB-9141-BC6E-280D953EC68D}" type="presOf" srcId="{11D8EE8A-1148-46DE-AEC2-14A8B1865D19}" destId="{83839021-7902-DD48-AFD0-8C570CA64DAE}" srcOrd="0" destOrd="0" presId="urn:microsoft.com/office/officeart/2005/8/layout/vList2"/>
    <dgm:cxn modelId="{6ADC2FD4-24E3-8F4E-BEB6-7957CCF0B0D5}" type="presOf" srcId="{95D7281E-7F24-4B51-B8B2-27E3B451FCA0}" destId="{91CE245D-ECD7-8147-A6B0-E0EF35F85214}" srcOrd="0" destOrd="0" presId="urn:microsoft.com/office/officeart/2005/8/layout/vList2"/>
    <dgm:cxn modelId="{C2BC5CFE-4FD9-4E47-8E77-D28CE63F9898}" srcId="{13DA9A4A-B432-48FB-AD10-F34896B8C201}" destId="{11D8EE8A-1148-46DE-AEC2-14A8B1865D19}" srcOrd="0" destOrd="0" parTransId="{D87F7D54-0F09-403B-AEFC-D40503259850}" sibTransId="{FACCCD12-AFA9-4BA2-B64D-20F838D3615B}"/>
    <dgm:cxn modelId="{45025565-BE23-3148-BFAA-0472302D3BAB}" type="presParOf" srcId="{9AB7358A-6FD8-0041-BE27-E33DB955DA75}" destId="{83839021-7902-DD48-AFD0-8C570CA64DAE}" srcOrd="0" destOrd="0" presId="urn:microsoft.com/office/officeart/2005/8/layout/vList2"/>
    <dgm:cxn modelId="{5DEE0DE9-47AD-DB4B-8422-2CAD1953A0FB}" type="presParOf" srcId="{9AB7358A-6FD8-0041-BE27-E33DB955DA75}" destId="{AFCB09FB-730E-964C-8FF6-18ACB47E22AB}" srcOrd="1" destOrd="0" presId="urn:microsoft.com/office/officeart/2005/8/layout/vList2"/>
    <dgm:cxn modelId="{B88A4517-E8CD-484F-851F-E64E5BCE8F24}" type="presParOf" srcId="{9AB7358A-6FD8-0041-BE27-E33DB955DA75}" destId="{91CE245D-ECD7-8147-A6B0-E0EF35F85214}" srcOrd="2" destOrd="0" presId="urn:microsoft.com/office/officeart/2005/8/layout/vList2"/>
    <dgm:cxn modelId="{717ABCBA-2A4D-D04D-871B-4009C76ED7FC}" type="presParOf" srcId="{9AB7358A-6FD8-0041-BE27-E33DB955DA75}" destId="{A2BFF9BD-A291-2348-929B-B7B225F60D66}" srcOrd="3" destOrd="0" presId="urn:microsoft.com/office/officeart/2005/8/layout/vList2"/>
    <dgm:cxn modelId="{0BDA35DE-6A1A-AF4A-99E6-81013DA51F40}" type="presParOf" srcId="{9AB7358A-6FD8-0041-BE27-E33DB955DA75}" destId="{EF5D7008-E6DA-B042-B1E4-7AF06E0628E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06C25C-D5BF-4E97-92C0-67927707684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7444E1B-4C26-4CD5-8F9D-964707970611}">
      <dgm:prSet custT="1"/>
      <dgm:spPr/>
      <dgm:t>
        <a:bodyPr/>
        <a:lstStyle/>
        <a:p>
          <a:r>
            <a:rPr lang="en-US" sz="2200" dirty="0" err="1">
              <a:latin typeface="Proxima Nova Rg" panose="02000506030000020004" pitchFamily="2" charset="77"/>
            </a:rPr>
            <a:t>Sätt</a:t>
          </a:r>
          <a:r>
            <a:rPr lang="en-US" sz="2200" dirty="0">
              <a:latin typeface="Proxima Nova Rg" panose="02000506030000020004" pitchFamily="2" charset="77"/>
            </a:rPr>
            <a:t> </a:t>
          </a:r>
          <a:r>
            <a:rPr lang="en-US" sz="2200" dirty="0" err="1">
              <a:latin typeface="Proxima Nova Rg" panose="02000506030000020004" pitchFamily="2" charset="77"/>
            </a:rPr>
            <a:t>inte</a:t>
          </a:r>
          <a:r>
            <a:rPr lang="en-US" sz="2200" dirty="0">
              <a:latin typeface="Proxima Nova Rg" panose="02000506030000020004" pitchFamily="2" charset="77"/>
            </a:rPr>
            <a:t> </a:t>
          </a:r>
          <a:r>
            <a:rPr lang="en-US" sz="2200" dirty="0" err="1">
              <a:latin typeface="Proxima Nova Rg" panose="02000506030000020004" pitchFamily="2" charset="77"/>
            </a:rPr>
            <a:t>upp</a:t>
          </a:r>
          <a:r>
            <a:rPr lang="en-US" sz="2200" dirty="0">
              <a:latin typeface="Proxima Nova Rg" panose="02000506030000020004" pitchFamily="2" charset="77"/>
            </a:rPr>
            <a:t> </a:t>
          </a:r>
          <a:r>
            <a:rPr lang="en-US" sz="2200" dirty="0" err="1">
              <a:latin typeface="Proxima Nova Rg" panose="02000506030000020004" pitchFamily="2" charset="77"/>
            </a:rPr>
            <a:t>något</a:t>
          </a:r>
          <a:r>
            <a:rPr lang="en-US" sz="2200" dirty="0">
              <a:latin typeface="Proxima Nova Rg" panose="02000506030000020004" pitchFamily="2" charset="77"/>
            </a:rPr>
            <a:t> </a:t>
          </a:r>
          <a:r>
            <a:rPr lang="en-US" sz="2200" dirty="0" err="1">
              <a:latin typeface="Proxima Nova Rg" panose="02000506030000020004" pitchFamily="2" charset="77"/>
            </a:rPr>
            <a:t>eget</a:t>
          </a:r>
          <a:r>
            <a:rPr lang="en-US" sz="2200" dirty="0">
              <a:latin typeface="Proxima Nova Rg" panose="02000506030000020004" pitchFamily="2" charset="77"/>
            </a:rPr>
            <a:t> </a:t>
          </a:r>
          <a:r>
            <a:rPr lang="en-US" sz="2200" dirty="0" err="1">
              <a:latin typeface="Proxima Nova Rg" panose="02000506030000020004" pitchFamily="2" charset="77"/>
            </a:rPr>
            <a:t>utan</a:t>
          </a:r>
          <a:r>
            <a:rPr lang="en-US" sz="2200" dirty="0">
              <a:latin typeface="Proxima Nova Rg" panose="02000506030000020004" pitchFamily="2" charset="77"/>
            </a:rPr>
            <a:t> </a:t>
          </a:r>
          <a:r>
            <a:rPr lang="en-US" sz="2200" dirty="0" err="1">
              <a:latin typeface="Proxima Nova Rg" panose="02000506030000020004" pitchFamily="2" charset="77"/>
            </a:rPr>
            <a:t>att</a:t>
          </a:r>
          <a:r>
            <a:rPr lang="en-US" sz="2200" dirty="0">
              <a:latin typeface="Proxima Nova Rg" panose="02000506030000020004" pitchFamily="2" charset="77"/>
            </a:rPr>
            <a:t> </a:t>
          </a:r>
          <a:r>
            <a:rPr lang="en-US" sz="2200" dirty="0" err="1">
              <a:latin typeface="Proxima Nova Rg" panose="02000506030000020004" pitchFamily="2" charset="77"/>
            </a:rPr>
            <a:t>kolla</a:t>
          </a:r>
          <a:r>
            <a:rPr lang="en-US" sz="2200" dirty="0">
              <a:latin typeface="Proxima Nova Rg" panose="02000506030000020004" pitchFamily="2" charset="77"/>
            </a:rPr>
            <a:t> med </a:t>
          </a:r>
          <a:r>
            <a:rPr lang="en-US" sz="2200" dirty="0" err="1">
              <a:latin typeface="Proxima Nova Rg" panose="02000506030000020004" pitchFamily="2" charset="77"/>
            </a:rPr>
            <a:t>oss</a:t>
          </a:r>
          <a:r>
            <a:rPr lang="en-US" sz="2200" dirty="0">
              <a:latin typeface="Proxima Nova Rg" panose="02000506030000020004" pitchFamily="2" charset="77"/>
            </a:rPr>
            <a:t> </a:t>
          </a:r>
          <a:r>
            <a:rPr lang="en-US" sz="2200" dirty="0" err="1">
              <a:latin typeface="Proxima Nova Rg" panose="02000506030000020004" pitchFamily="2" charset="77"/>
            </a:rPr>
            <a:t>på</a:t>
          </a:r>
          <a:r>
            <a:rPr lang="en-US" sz="2200" dirty="0">
              <a:latin typeface="Proxima Nova Rg" panose="02000506030000020004" pitchFamily="2" charset="77"/>
            </a:rPr>
            <a:t> SUNET</a:t>
          </a:r>
        </a:p>
      </dgm:t>
    </dgm:pt>
    <dgm:pt modelId="{F18A2230-CBC7-4571-9BD7-24533B14626F}" type="parTrans" cxnId="{D5E7AE0E-440D-4E84-B089-34BDCDD3C75D}">
      <dgm:prSet/>
      <dgm:spPr/>
      <dgm:t>
        <a:bodyPr/>
        <a:lstStyle/>
        <a:p>
          <a:endParaRPr lang="en-US"/>
        </a:p>
      </dgm:t>
    </dgm:pt>
    <dgm:pt modelId="{985DC5FC-930C-4960-AA54-E4FF6525657F}" type="sibTrans" cxnId="{D5E7AE0E-440D-4E84-B089-34BDCDD3C75D}">
      <dgm:prSet/>
      <dgm:spPr/>
      <dgm:t>
        <a:bodyPr/>
        <a:lstStyle/>
        <a:p>
          <a:endParaRPr lang="en-US"/>
        </a:p>
      </dgm:t>
    </dgm:pt>
    <dgm:pt modelId="{1B5E095D-F6AE-4B34-8517-8F8B54649866}">
      <dgm:prSet custT="1"/>
      <dgm:spPr/>
      <dgm:t>
        <a:bodyPr/>
        <a:lstStyle/>
        <a:p>
          <a:r>
            <a:rPr lang="en-US" sz="2200" dirty="0">
              <a:latin typeface="Proxima Nova Rg" panose="02000506030000020004" pitchFamily="2" charset="77"/>
            </a:rPr>
            <a:t>NAPTER record </a:t>
          </a:r>
          <a:r>
            <a:rPr lang="en-US" sz="2200" dirty="0" err="1">
              <a:latin typeface="Proxima Nova Rg" panose="02000506030000020004" pitchFamily="2" charset="77"/>
            </a:rPr>
            <a:t>kräver</a:t>
          </a:r>
          <a:r>
            <a:rPr lang="en-US" sz="2200" dirty="0">
              <a:latin typeface="Proxima Nova Rg" panose="02000506030000020004" pitchFamily="2" charset="77"/>
            </a:rPr>
            <a:t> DNSSEC </a:t>
          </a:r>
          <a:r>
            <a:rPr lang="en-US" sz="2200" dirty="0" err="1">
              <a:latin typeface="Proxima Nova Rg" panose="02000506030000020004" pitchFamily="2" charset="77"/>
            </a:rPr>
            <a:t>vilket</a:t>
          </a:r>
          <a:r>
            <a:rPr lang="en-US" sz="2200" dirty="0">
              <a:latin typeface="Proxima Nova Rg" panose="02000506030000020004" pitchFamily="2" charset="77"/>
            </a:rPr>
            <a:t> </a:t>
          </a:r>
          <a:r>
            <a:rPr lang="en-US" sz="2200" dirty="0" err="1">
              <a:latin typeface="Proxima Nova Rg" panose="02000506030000020004" pitchFamily="2" charset="77"/>
            </a:rPr>
            <a:t>verkar</a:t>
          </a:r>
          <a:r>
            <a:rPr lang="en-US" sz="2200" dirty="0">
              <a:latin typeface="Proxima Nova Rg" panose="02000506030000020004" pitchFamily="2" charset="77"/>
            </a:rPr>
            <a:t> </a:t>
          </a:r>
          <a:r>
            <a:rPr lang="en-US" sz="2200" dirty="0" err="1">
              <a:latin typeface="Proxima Nova Rg" panose="02000506030000020004" pitchFamily="2" charset="77"/>
            </a:rPr>
            <a:t>vettigt</a:t>
          </a:r>
          <a:r>
            <a:rPr lang="en-US" sz="2200" dirty="0">
              <a:latin typeface="Proxima Nova Rg" panose="02000506030000020004" pitchFamily="2" charset="77"/>
            </a:rPr>
            <a:t> </a:t>
          </a:r>
          <a:r>
            <a:rPr lang="en-US" sz="2200" dirty="0" err="1">
              <a:latin typeface="Proxima Nova Rg" panose="02000506030000020004" pitchFamily="2" charset="77"/>
            </a:rPr>
            <a:t>när</a:t>
          </a:r>
          <a:r>
            <a:rPr lang="en-US" sz="2200" dirty="0">
              <a:latin typeface="Proxima Nova Rg" panose="02000506030000020004" pitchFamily="2" charset="77"/>
            </a:rPr>
            <a:t> man </a:t>
          </a:r>
          <a:r>
            <a:rPr lang="en-US" sz="2200" dirty="0" err="1">
              <a:latin typeface="Proxima Nova Rg" panose="02000506030000020004" pitchFamily="2" charset="77"/>
            </a:rPr>
            <a:t>tänker</a:t>
          </a:r>
          <a:r>
            <a:rPr lang="en-US" sz="2200" dirty="0">
              <a:latin typeface="Proxima Nova Rg" panose="02000506030000020004" pitchFamily="2" charset="77"/>
            </a:rPr>
            <a:t> </a:t>
          </a:r>
          <a:r>
            <a:rPr lang="en-US" sz="2200" dirty="0" err="1">
              <a:latin typeface="Proxima Nova Rg" panose="02000506030000020004" pitchFamily="2" charset="77"/>
            </a:rPr>
            <a:t>efter</a:t>
          </a:r>
          <a:r>
            <a:rPr lang="en-US" sz="2200" dirty="0">
              <a:latin typeface="Proxima Nova Rg" panose="02000506030000020004" pitchFamily="2" charset="77"/>
            </a:rPr>
            <a:t> lite.</a:t>
          </a:r>
        </a:p>
      </dgm:t>
    </dgm:pt>
    <dgm:pt modelId="{DFEDB66B-FA84-41B1-BDF8-AB704280488D}" type="parTrans" cxnId="{661829A8-AE33-4DA5-B695-84ADCCE39EDC}">
      <dgm:prSet/>
      <dgm:spPr/>
      <dgm:t>
        <a:bodyPr/>
        <a:lstStyle/>
        <a:p>
          <a:endParaRPr lang="en-US"/>
        </a:p>
      </dgm:t>
    </dgm:pt>
    <dgm:pt modelId="{CEBF0912-5A2E-4505-AE10-A17444C717C7}" type="sibTrans" cxnId="{661829A8-AE33-4DA5-B695-84ADCCE39EDC}">
      <dgm:prSet/>
      <dgm:spPr/>
      <dgm:t>
        <a:bodyPr/>
        <a:lstStyle/>
        <a:p>
          <a:endParaRPr lang="en-US"/>
        </a:p>
      </dgm:t>
    </dgm:pt>
    <dgm:pt modelId="{799DE5F2-36CC-497D-9F78-BD330F65A939}">
      <dgm:prSet custT="1"/>
      <dgm:spPr/>
      <dgm:t>
        <a:bodyPr/>
        <a:lstStyle/>
        <a:p>
          <a:r>
            <a:rPr lang="en-US" sz="2200" dirty="0" err="1">
              <a:latin typeface="Proxima Nova Rg" panose="02000506030000020004" pitchFamily="2" charset="77"/>
            </a:rPr>
            <a:t>Fortfarande</a:t>
          </a:r>
          <a:r>
            <a:rPr lang="en-US" sz="2200" dirty="0">
              <a:latin typeface="Proxima Nova Rg" panose="02000506030000020004" pitchFamily="2" charset="77"/>
            </a:rPr>
            <a:t> </a:t>
          </a:r>
          <a:r>
            <a:rPr lang="en-US" sz="2200" dirty="0" err="1">
              <a:latin typeface="Proxima Nova Rg" panose="02000506030000020004" pitchFamily="2" charset="77"/>
            </a:rPr>
            <a:t>inte</a:t>
          </a:r>
          <a:r>
            <a:rPr lang="en-US" sz="2200" dirty="0">
              <a:latin typeface="Proxima Nova Rg" panose="02000506030000020004" pitchFamily="2" charset="77"/>
            </a:rPr>
            <a:t> (</a:t>
          </a:r>
          <a:r>
            <a:rPr lang="en-US" sz="2200" dirty="0" err="1">
              <a:latin typeface="Proxima Nova Rg" panose="02000506030000020004" pitchFamily="2" charset="77"/>
            </a:rPr>
            <a:t>mig</a:t>
          </a:r>
          <a:r>
            <a:rPr lang="en-US" sz="2200" dirty="0">
              <a:latin typeface="Proxima Nova Rg" panose="02000506030000020004" pitchFamily="2" charset="77"/>
            </a:rPr>
            <a:t> </a:t>
          </a:r>
          <a:r>
            <a:rPr lang="en-US" sz="2200" dirty="0" err="1">
              <a:latin typeface="Proxima Nova Rg" panose="02000506030000020004" pitchFamily="2" charset="77"/>
            </a:rPr>
            <a:t>veterligen</a:t>
          </a:r>
          <a:r>
            <a:rPr lang="en-US" sz="2200" dirty="0">
              <a:latin typeface="Proxima Nova Rg" panose="02000506030000020004" pitchFamily="2" charset="77"/>
            </a:rPr>
            <a:t>) </a:t>
          </a:r>
          <a:r>
            <a:rPr lang="en-US" sz="2200" dirty="0" err="1">
              <a:latin typeface="Proxima Nova Rg" panose="02000506030000020004" pitchFamily="2" charset="77"/>
            </a:rPr>
            <a:t>någon</a:t>
          </a:r>
          <a:r>
            <a:rPr lang="en-US" sz="2200" dirty="0">
              <a:latin typeface="Proxima Nova Rg" panose="02000506030000020004" pitchFamily="2" charset="77"/>
            </a:rPr>
            <a:t> </a:t>
          </a:r>
          <a:r>
            <a:rPr lang="en-US" sz="2200" dirty="0" err="1">
              <a:latin typeface="Proxima Nova Rg" panose="02000506030000020004" pitchFamily="2" charset="77"/>
            </a:rPr>
            <a:t>OpenRoaming</a:t>
          </a:r>
          <a:r>
            <a:rPr lang="en-US" sz="2200" dirty="0">
              <a:latin typeface="Proxima Nova Rg" panose="02000506030000020004" pitchFamily="2" charset="77"/>
            </a:rPr>
            <a:t> SP </a:t>
          </a:r>
          <a:r>
            <a:rPr lang="en-US" sz="2200" dirty="0" err="1">
              <a:latin typeface="Proxima Nova Rg" panose="02000506030000020004" pitchFamily="2" charset="77"/>
            </a:rPr>
            <a:t>i</a:t>
          </a:r>
          <a:r>
            <a:rPr lang="en-US" sz="2200" dirty="0">
              <a:latin typeface="Proxima Nova Rg" panose="02000506030000020004" pitchFamily="2" charset="77"/>
            </a:rPr>
            <a:t> Sverige men </a:t>
          </a:r>
          <a:r>
            <a:rPr lang="en-US" sz="2200" dirty="0" err="1">
              <a:latin typeface="Proxima Nova Rg" panose="02000506030000020004" pitchFamily="2" charset="77"/>
            </a:rPr>
            <a:t>en</a:t>
          </a:r>
          <a:r>
            <a:rPr lang="en-US" sz="2200" dirty="0">
              <a:latin typeface="Proxima Nova Rg" panose="02000506030000020004" pitchFamily="2" charset="77"/>
            </a:rPr>
            <a:t> </a:t>
          </a:r>
          <a:r>
            <a:rPr lang="en-US" sz="2200" dirty="0" err="1">
              <a:latin typeface="Proxima Nova Rg" panose="02000506030000020004" pitchFamily="2" charset="77"/>
            </a:rPr>
            <a:t>snart</a:t>
          </a:r>
          <a:r>
            <a:rPr lang="en-US" sz="2200" dirty="0">
              <a:latin typeface="Proxima Nova Rg" panose="02000506030000020004" pitchFamily="2" charset="77"/>
            </a:rPr>
            <a:t> </a:t>
          </a:r>
          <a:r>
            <a:rPr lang="en-US" sz="2200" dirty="0" err="1">
              <a:latin typeface="Proxima Nova Rg" panose="02000506030000020004" pitchFamily="2" charset="77"/>
            </a:rPr>
            <a:t>så</a:t>
          </a:r>
          <a:r>
            <a:rPr lang="en-US" sz="2200" dirty="0">
              <a:latin typeface="Proxima Nova Rg" panose="02000506030000020004" pitchFamily="2" charset="77"/>
            </a:rPr>
            <a:t>…</a:t>
          </a:r>
        </a:p>
      </dgm:t>
    </dgm:pt>
    <dgm:pt modelId="{BD2A0878-B7B3-42D8-9422-A70E027C39B0}" type="parTrans" cxnId="{F8A90E32-7028-4B56-8166-ED1B207005A4}">
      <dgm:prSet/>
      <dgm:spPr/>
      <dgm:t>
        <a:bodyPr/>
        <a:lstStyle/>
        <a:p>
          <a:endParaRPr lang="en-US"/>
        </a:p>
      </dgm:t>
    </dgm:pt>
    <dgm:pt modelId="{6C50202D-E670-48C8-BBFC-44A69E28E2A9}" type="sibTrans" cxnId="{F8A90E32-7028-4B56-8166-ED1B207005A4}">
      <dgm:prSet/>
      <dgm:spPr/>
      <dgm:t>
        <a:bodyPr/>
        <a:lstStyle/>
        <a:p>
          <a:endParaRPr lang="en-US"/>
        </a:p>
      </dgm:t>
    </dgm:pt>
    <dgm:pt modelId="{59A16D77-6744-3C41-855A-F991672E4C4D}">
      <dgm:prSet/>
      <dgm:spPr/>
      <dgm:t>
        <a:bodyPr/>
        <a:lstStyle/>
        <a:p>
          <a:endParaRPr lang="sv-SE"/>
        </a:p>
      </dgm:t>
    </dgm:pt>
    <dgm:pt modelId="{38DDE326-6A90-9B43-B5B1-AF8CC00B7102}" type="parTrans" cxnId="{B4FE5F9A-FEFD-8944-A2CC-E708D19CDAF0}">
      <dgm:prSet/>
      <dgm:spPr/>
      <dgm:t>
        <a:bodyPr/>
        <a:lstStyle/>
        <a:p>
          <a:endParaRPr lang="en-GB"/>
        </a:p>
      </dgm:t>
    </dgm:pt>
    <dgm:pt modelId="{3B1A87AE-D1CD-814E-9C6C-1D66D6B103DA}" type="sibTrans" cxnId="{B4FE5F9A-FEFD-8944-A2CC-E708D19CDAF0}">
      <dgm:prSet/>
      <dgm:spPr/>
      <dgm:t>
        <a:bodyPr/>
        <a:lstStyle/>
        <a:p>
          <a:endParaRPr lang="en-GB"/>
        </a:p>
      </dgm:t>
    </dgm:pt>
    <dgm:pt modelId="{3ADEAD7B-0929-B845-A643-B9690C2CB104}" type="pres">
      <dgm:prSet presAssocID="{4606C25C-D5BF-4E97-92C0-679277076849}" presName="linear" presStyleCnt="0">
        <dgm:presLayoutVars>
          <dgm:animLvl val="lvl"/>
          <dgm:resizeHandles val="exact"/>
        </dgm:presLayoutVars>
      </dgm:prSet>
      <dgm:spPr/>
    </dgm:pt>
    <dgm:pt modelId="{AE3FCD67-C9DD-EB42-9F29-8851212344B3}" type="pres">
      <dgm:prSet presAssocID="{F7444E1B-4C26-4CD5-8F9D-964707970611}" presName="parentText" presStyleLbl="node1" presStyleIdx="0" presStyleCnt="4">
        <dgm:presLayoutVars>
          <dgm:chMax val="0"/>
          <dgm:bulletEnabled val="1"/>
        </dgm:presLayoutVars>
      </dgm:prSet>
      <dgm:spPr/>
    </dgm:pt>
    <dgm:pt modelId="{1137FCAD-736F-A54A-AF73-68042A8C5FC8}" type="pres">
      <dgm:prSet presAssocID="{985DC5FC-930C-4960-AA54-E4FF6525657F}" presName="spacer" presStyleCnt="0"/>
      <dgm:spPr/>
    </dgm:pt>
    <dgm:pt modelId="{C831BC17-DC9F-C24A-983F-5FEE3DFF6025}" type="pres">
      <dgm:prSet presAssocID="{1B5E095D-F6AE-4B34-8517-8F8B54649866}" presName="parentText" presStyleLbl="node1" presStyleIdx="1" presStyleCnt="4">
        <dgm:presLayoutVars>
          <dgm:chMax val="0"/>
          <dgm:bulletEnabled val="1"/>
        </dgm:presLayoutVars>
      </dgm:prSet>
      <dgm:spPr/>
    </dgm:pt>
    <dgm:pt modelId="{0420CF9C-01F6-CD4E-83EA-307D92A1DEC8}" type="pres">
      <dgm:prSet presAssocID="{CEBF0912-5A2E-4505-AE10-A17444C717C7}" presName="spacer" presStyleCnt="0"/>
      <dgm:spPr/>
    </dgm:pt>
    <dgm:pt modelId="{4B858B91-9211-0448-BF8E-C50004C53B23}" type="pres">
      <dgm:prSet presAssocID="{799DE5F2-36CC-497D-9F78-BD330F65A939}" presName="parentText" presStyleLbl="node1" presStyleIdx="2" presStyleCnt="4">
        <dgm:presLayoutVars>
          <dgm:chMax val="0"/>
          <dgm:bulletEnabled val="1"/>
        </dgm:presLayoutVars>
      </dgm:prSet>
      <dgm:spPr/>
    </dgm:pt>
    <dgm:pt modelId="{CFBFF13C-E163-1C44-A603-46604445EB88}" type="pres">
      <dgm:prSet presAssocID="{6C50202D-E670-48C8-BBFC-44A69E28E2A9}" presName="spacer" presStyleCnt="0"/>
      <dgm:spPr/>
    </dgm:pt>
    <dgm:pt modelId="{585A3932-1AF7-F146-A1DA-6C06F60BA72C}" type="pres">
      <dgm:prSet presAssocID="{59A16D77-6744-3C41-855A-F991672E4C4D}" presName="parentText" presStyleLbl="node1" presStyleIdx="3" presStyleCnt="4">
        <dgm:presLayoutVars>
          <dgm:chMax val="0"/>
          <dgm:bulletEnabled val="1"/>
        </dgm:presLayoutVars>
      </dgm:prSet>
      <dgm:spPr/>
    </dgm:pt>
  </dgm:ptLst>
  <dgm:cxnLst>
    <dgm:cxn modelId="{D5E7AE0E-440D-4E84-B089-34BDCDD3C75D}" srcId="{4606C25C-D5BF-4E97-92C0-679277076849}" destId="{F7444E1B-4C26-4CD5-8F9D-964707970611}" srcOrd="0" destOrd="0" parTransId="{F18A2230-CBC7-4571-9BD7-24533B14626F}" sibTransId="{985DC5FC-930C-4960-AA54-E4FF6525657F}"/>
    <dgm:cxn modelId="{F8A90E32-7028-4B56-8166-ED1B207005A4}" srcId="{4606C25C-D5BF-4E97-92C0-679277076849}" destId="{799DE5F2-36CC-497D-9F78-BD330F65A939}" srcOrd="2" destOrd="0" parTransId="{BD2A0878-B7B3-42D8-9422-A70E027C39B0}" sibTransId="{6C50202D-E670-48C8-BBFC-44A69E28E2A9}"/>
    <dgm:cxn modelId="{B1C17D8D-A48A-114A-AD30-3DDDA0053EAE}" type="presOf" srcId="{1B5E095D-F6AE-4B34-8517-8F8B54649866}" destId="{C831BC17-DC9F-C24A-983F-5FEE3DFF6025}" srcOrd="0" destOrd="0" presId="urn:microsoft.com/office/officeart/2005/8/layout/vList2"/>
    <dgm:cxn modelId="{B4FE5F9A-FEFD-8944-A2CC-E708D19CDAF0}" srcId="{4606C25C-D5BF-4E97-92C0-679277076849}" destId="{59A16D77-6744-3C41-855A-F991672E4C4D}" srcOrd="3" destOrd="0" parTransId="{38DDE326-6A90-9B43-B5B1-AF8CC00B7102}" sibTransId="{3B1A87AE-D1CD-814E-9C6C-1D66D6B103DA}"/>
    <dgm:cxn modelId="{DB5B3D9F-2221-7147-AC42-2858A5B10ECE}" type="presOf" srcId="{59A16D77-6744-3C41-855A-F991672E4C4D}" destId="{585A3932-1AF7-F146-A1DA-6C06F60BA72C}" srcOrd="0" destOrd="0" presId="urn:microsoft.com/office/officeart/2005/8/layout/vList2"/>
    <dgm:cxn modelId="{661829A8-AE33-4DA5-B695-84ADCCE39EDC}" srcId="{4606C25C-D5BF-4E97-92C0-679277076849}" destId="{1B5E095D-F6AE-4B34-8517-8F8B54649866}" srcOrd="1" destOrd="0" parTransId="{DFEDB66B-FA84-41B1-BDF8-AB704280488D}" sibTransId="{CEBF0912-5A2E-4505-AE10-A17444C717C7}"/>
    <dgm:cxn modelId="{1434D0D5-6088-4242-A650-6DBD4CAFF1E5}" type="presOf" srcId="{4606C25C-D5BF-4E97-92C0-679277076849}" destId="{3ADEAD7B-0929-B845-A643-B9690C2CB104}" srcOrd="0" destOrd="0" presId="urn:microsoft.com/office/officeart/2005/8/layout/vList2"/>
    <dgm:cxn modelId="{A3C3A6E2-9E89-6F45-A2C4-FCAF22CDBB0F}" type="presOf" srcId="{799DE5F2-36CC-497D-9F78-BD330F65A939}" destId="{4B858B91-9211-0448-BF8E-C50004C53B23}" srcOrd="0" destOrd="0" presId="urn:microsoft.com/office/officeart/2005/8/layout/vList2"/>
    <dgm:cxn modelId="{F12790E8-823E-3C4A-AE54-28711EC524C6}" type="presOf" srcId="{F7444E1B-4C26-4CD5-8F9D-964707970611}" destId="{AE3FCD67-C9DD-EB42-9F29-8851212344B3}" srcOrd="0" destOrd="0" presId="urn:microsoft.com/office/officeart/2005/8/layout/vList2"/>
    <dgm:cxn modelId="{E5648E39-591D-B947-8670-BFDEEB43F1C8}" type="presParOf" srcId="{3ADEAD7B-0929-B845-A643-B9690C2CB104}" destId="{AE3FCD67-C9DD-EB42-9F29-8851212344B3}" srcOrd="0" destOrd="0" presId="urn:microsoft.com/office/officeart/2005/8/layout/vList2"/>
    <dgm:cxn modelId="{B5BC3235-1175-1D4A-8846-EE10E6261117}" type="presParOf" srcId="{3ADEAD7B-0929-B845-A643-B9690C2CB104}" destId="{1137FCAD-736F-A54A-AF73-68042A8C5FC8}" srcOrd="1" destOrd="0" presId="urn:microsoft.com/office/officeart/2005/8/layout/vList2"/>
    <dgm:cxn modelId="{6A1D7FCB-D032-3E4A-B438-403EE11002FE}" type="presParOf" srcId="{3ADEAD7B-0929-B845-A643-B9690C2CB104}" destId="{C831BC17-DC9F-C24A-983F-5FEE3DFF6025}" srcOrd="2" destOrd="0" presId="urn:microsoft.com/office/officeart/2005/8/layout/vList2"/>
    <dgm:cxn modelId="{1CDF58DF-834B-7645-B77F-F7CD1503F27E}" type="presParOf" srcId="{3ADEAD7B-0929-B845-A643-B9690C2CB104}" destId="{0420CF9C-01F6-CD4E-83EA-307D92A1DEC8}" srcOrd="3" destOrd="0" presId="urn:microsoft.com/office/officeart/2005/8/layout/vList2"/>
    <dgm:cxn modelId="{CB18C6EB-F9CF-9846-B03E-0ED8650CD6B2}" type="presParOf" srcId="{3ADEAD7B-0929-B845-A643-B9690C2CB104}" destId="{4B858B91-9211-0448-BF8E-C50004C53B23}" srcOrd="4" destOrd="0" presId="urn:microsoft.com/office/officeart/2005/8/layout/vList2"/>
    <dgm:cxn modelId="{DB7301B3-41CD-1E4F-A2D1-DD6B0AC08D02}" type="presParOf" srcId="{3ADEAD7B-0929-B845-A643-B9690C2CB104}" destId="{CFBFF13C-E163-1C44-A603-46604445EB88}" srcOrd="5" destOrd="0" presId="urn:microsoft.com/office/officeart/2005/8/layout/vList2"/>
    <dgm:cxn modelId="{E5A10F5B-4561-8F47-B527-5F40C3A8F439}" type="presParOf" srcId="{3ADEAD7B-0929-B845-A643-B9690C2CB104}" destId="{585A3932-1AF7-F146-A1DA-6C06F60BA72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839021-7902-DD48-AFD0-8C570CA64DAE}">
      <dsp:nvSpPr>
        <dsp:cNvPr id="0" name=""/>
        <dsp:cNvSpPr/>
      </dsp:nvSpPr>
      <dsp:spPr>
        <a:xfrm>
          <a:off x="0" y="320"/>
          <a:ext cx="9829800" cy="87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Proxima Nova Rg" panose="02000506030000020004" pitchFamily="2" charset="77"/>
            </a:rPr>
            <a:t>Android </a:t>
          </a:r>
          <a:r>
            <a:rPr lang="en-US" sz="2400" kern="1200" dirty="0" err="1">
              <a:latin typeface="Proxima Nova Rg" panose="02000506030000020004" pitchFamily="2" charset="77"/>
            </a:rPr>
            <a:t>app:en</a:t>
          </a:r>
          <a:r>
            <a:rPr lang="en-US" sz="2400" kern="1200" dirty="0">
              <a:latin typeface="Proxima Nova Rg" panose="02000506030000020004" pitchFamily="2" charset="77"/>
            </a:rPr>
            <a:t> </a:t>
          </a:r>
          <a:r>
            <a:rPr lang="en-US" sz="2400" kern="1200" dirty="0" err="1">
              <a:latin typeface="Proxima Nova Rg" panose="02000506030000020004" pitchFamily="2" charset="77"/>
            </a:rPr>
            <a:t>mer</a:t>
          </a:r>
          <a:r>
            <a:rPr lang="en-US" sz="2400" kern="1200" dirty="0">
              <a:latin typeface="Proxima Nova Rg" panose="02000506030000020004" pitchFamily="2" charset="77"/>
            </a:rPr>
            <a:t> </a:t>
          </a:r>
          <a:r>
            <a:rPr lang="en-US" sz="2400" kern="1200" dirty="0" err="1">
              <a:latin typeface="Proxima Nova Rg" panose="02000506030000020004" pitchFamily="2" charset="77"/>
            </a:rPr>
            <a:t>och</a:t>
          </a:r>
          <a:r>
            <a:rPr lang="en-US" sz="2400" kern="1200" dirty="0">
              <a:latin typeface="Proxima Nova Rg" panose="02000506030000020004" pitchFamily="2" charset="77"/>
            </a:rPr>
            <a:t> </a:t>
          </a:r>
          <a:r>
            <a:rPr lang="en-US" sz="2400" kern="1200" dirty="0" err="1">
              <a:latin typeface="Proxima Nova Rg" panose="02000506030000020004" pitchFamily="2" charset="77"/>
            </a:rPr>
            <a:t>mer</a:t>
          </a:r>
          <a:r>
            <a:rPr lang="en-US" sz="2400" kern="1200" dirty="0">
              <a:latin typeface="Proxima Nova Rg" panose="02000506030000020004" pitchFamily="2" charset="77"/>
            </a:rPr>
            <a:t> </a:t>
          </a:r>
          <a:r>
            <a:rPr lang="en-US" sz="2400" kern="1200" dirty="0" err="1">
              <a:latin typeface="Proxima Nova Rg" panose="02000506030000020004" pitchFamily="2" charset="77"/>
            </a:rPr>
            <a:t>trasig</a:t>
          </a:r>
          <a:r>
            <a:rPr lang="en-US" sz="2400" kern="1200" dirty="0">
              <a:latin typeface="Proxima Nova Rg" panose="02000506030000020004" pitchFamily="2" charset="77"/>
            </a:rPr>
            <a:t> </a:t>
          </a:r>
          <a:r>
            <a:rPr lang="en-US" sz="2400" kern="1200" dirty="0" err="1">
              <a:latin typeface="Proxima Nova Rg" panose="02000506030000020004" pitchFamily="2" charset="77"/>
            </a:rPr>
            <a:t>samt</a:t>
          </a:r>
          <a:r>
            <a:rPr lang="en-US" sz="2400" kern="1200" dirty="0">
              <a:latin typeface="Proxima Nova Rg" panose="02000506030000020004" pitchFamily="2" charset="77"/>
            </a:rPr>
            <a:t> </a:t>
          </a:r>
          <a:r>
            <a:rPr lang="en-US" sz="2400" kern="1200" dirty="0" err="1">
              <a:latin typeface="Proxima Nova Rg" panose="02000506030000020004" pitchFamily="2" charset="77"/>
            </a:rPr>
            <a:t>underhålls</a:t>
          </a:r>
          <a:r>
            <a:rPr lang="en-US" sz="2400" kern="1200" dirty="0">
              <a:latin typeface="Proxima Nova Rg" panose="02000506030000020004" pitchFamily="2" charset="77"/>
            </a:rPr>
            <a:t> </a:t>
          </a:r>
          <a:r>
            <a:rPr lang="en-US" sz="2400" kern="1200" dirty="0" err="1">
              <a:latin typeface="Proxima Nova Rg" panose="02000506030000020004" pitchFamily="2" charset="77"/>
            </a:rPr>
            <a:t>inte</a:t>
          </a:r>
          <a:r>
            <a:rPr lang="en-US" sz="2400" kern="1200" dirty="0">
              <a:latin typeface="Proxima Nova Rg" panose="02000506030000020004" pitchFamily="2" charset="77"/>
            </a:rPr>
            <a:t> </a:t>
          </a:r>
          <a:r>
            <a:rPr lang="en-US" sz="2400" kern="1200" dirty="0" err="1">
              <a:latin typeface="Proxima Nova Rg" panose="02000506030000020004" pitchFamily="2" charset="77"/>
            </a:rPr>
            <a:t>längre</a:t>
          </a:r>
          <a:endParaRPr lang="en-US" sz="2400" kern="1200" dirty="0">
            <a:latin typeface="Proxima Nova Rg" panose="02000506030000020004" pitchFamily="2" charset="77"/>
          </a:endParaRPr>
        </a:p>
      </dsp:txBody>
      <dsp:txXfrm>
        <a:off x="42950" y="43270"/>
        <a:ext cx="9743900" cy="793940"/>
      </dsp:txXfrm>
    </dsp:sp>
    <dsp:sp modelId="{91CE245D-ECD7-8147-A6B0-E0EF35F85214}">
      <dsp:nvSpPr>
        <dsp:cNvPr id="0" name=""/>
        <dsp:cNvSpPr/>
      </dsp:nvSpPr>
      <dsp:spPr>
        <a:xfrm>
          <a:off x="0" y="1015521"/>
          <a:ext cx="9829800" cy="87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err="1">
              <a:latin typeface="Proxima Nova Rg" panose="02000506030000020004" pitchFamily="2" charset="77"/>
            </a:rPr>
            <a:t>Inget</a:t>
          </a:r>
          <a:r>
            <a:rPr lang="en-US" sz="2400" kern="1200" dirty="0">
              <a:latin typeface="Proxima Nova Rg" panose="02000506030000020004" pitchFamily="2" charset="77"/>
            </a:rPr>
            <a:t> </a:t>
          </a:r>
          <a:r>
            <a:rPr lang="en-US" sz="2400" kern="1200" dirty="0" err="1">
              <a:latin typeface="Proxima Nova Rg" panose="02000506030000020004" pitchFamily="2" charset="77"/>
            </a:rPr>
            <a:t>enkelt</a:t>
          </a:r>
          <a:r>
            <a:rPr lang="en-US" sz="2400" kern="1200" dirty="0">
              <a:latin typeface="Proxima Nova Rg" panose="02000506030000020004" pitchFamily="2" charset="77"/>
            </a:rPr>
            <a:t> </a:t>
          </a:r>
          <a:r>
            <a:rPr lang="en-US" sz="2400" kern="1200" dirty="0" err="1">
              <a:latin typeface="Proxima Nova Rg" panose="02000506030000020004" pitchFamily="2" charset="77"/>
            </a:rPr>
            <a:t>sätt</a:t>
          </a:r>
          <a:r>
            <a:rPr lang="en-US" sz="2400" kern="1200" dirty="0">
              <a:latin typeface="Proxima Nova Rg" panose="02000506030000020004" pitchFamily="2" charset="77"/>
            </a:rPr>
            <a:t> </a:t>
          </a:r>
          <a:r>
            <a:rPr lang="en-US" sz="2400" kern="1200" dirty="0" err="1">
              <a:latin typeface="Proxima Nova Rg" panose="02000506030000020004" pitchFamily="2" charset="77"/>
            </a:rPr>
            <a:t>att</a:t>
          </a:r>
          <a:r>
            <a:rPr lang="en-US" sz="2400" kern="1200" dirty="0">
              <a:latin typeface="Proxima Nova Rg" panose="02000506030000020004" pitchFamily="2" charset="77"/>
            </a:rPr>
            <a:t> </a:t>
          </a:r>
          <a:r>
            <a:rPr lang="en-US" sz="2400" kern="1200" dirty="0" err="1">
              <a:latin typeface="Proxima Nova Rg" panose="02000506030000020004" pitchFamily="2" charset="77"/>
            </a:rPr>
            <a:t>onboarda</a:t>
          </a:r>
          <a:r>
            <a:rPr lang="en-US" sz="2400" kern="1200" dirty="0">
              <a:latin typeface="Proxima Nova Rg" panose="02000506030000020004" pitchFamily="2" charset="77"/>
            </a:rPr>
            <a:t> </a:t>
          </a:r>
          <a:r>
            <a:rPr lang="en-US" sz="2400" kern="1200" dirty="0" err="1">
              <a:latin typeface="Proxima Nova Rg" panose="02000506030000020004" pitchFamily="2" charset="77"/>
            </a:rPr>
            <a:t>för</a:t>
          </a:r>
          <a:r>
            <a:rPr lang="en-US" sz="2400" kern="1200" dirty="0">
              <a:latin typeface="Proxima Nova Rg" panose="02000506030000020004" pitchFamily="2" charset="77"/>
            </a:rPr>
            <a:t> EAP-TLS (</a:t>
          </a:r>
          <a:r>
            <a:rPr lang="en-US" sz="2400" kern="1200" dirty="0" err="1">
              <a:latin typeface="Proxima Nova Rg" panose="02000506030000020004" pitchFamily="2" charset="77"/>
            </a:rPr>
            <a:t>klientcert</a:t>
          </a:r>
          <a:r>
            <a:rPr lang="en-US" sz="2400" kern="1200" dirty="0">
              <a:latin typeface="Proxima Nova Rg" panose="02000506030000020004" pitchFamily="2" charset="77"/>
            </a:rPr>
            <a:t> </a:t>
          </a:r>
          <a:r>
            <a:rPr lang="en-US" sz="2400" kern="1200" dirty="0" err="1">
              <a:latin typeface="Proxima Nova Rg" panose="02000506030000020004" pitchFamily="2" charset="77"/>
            </a:rPr>
            <a:t>laddas</a:t>
          </a:r>
          <a:r>
            <a:rPr lang="en-US" sz="2400" kern="1200" dirty="0">
              <a:latin typeface="Proxima Nova Rg" panose="02000506030000020004" pitchFamily="2" charset="77"/>
            </a:rPr>
            <a:t> </a:t>
          </a:r>
          <a:r>
            <a:rPr lang="en-US" sz="2400" kern="1200" dirty="0" err="1">
              <a:latin typeface="Proxima Nova Rg" panose="02000506030000020004" pitchFamily="2" charset="77"/>
            </a:rPr>
            <a:t>separat</a:t>
          </a:r>
          <a:r>
            <a:rPr lang="en-US" sz="2400" kern="1200" dirty="0">
              <a:latin typeface="Proxima Nova Rg" panose="02000506030000020004" pitchFamily="2" charset="77"/>
            </a:rPr>
            <a:t>)</a:t>
          </a:r>
        </a:p>
      </dsp:txBody>
      <dsp:txXfrm>
        <a:off x="42950" y="1058471"/>
        <a:ext cx="9743900" cy="793940"/>
      </dsp:txXfrm>
    </dsp:sp>
    <dsp:sp modelId="{EF5D7008-E6DA-B042-B1E4-7AF06E0628EE}">
      <dsp:nvSpPr>
        <dsp:cNvPr id="0" name=""/>
        <dsp:cNvSpPr/>
      </dsp:nvSpPr>
      <dsp:spPr>
        <a:xfrm>
          <a:off x="0" y="2030721"/>
          <a:ext cx="9829800" cy="879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err="1">
              <a:latin typeface="Proxima Nova Rg" panose="02000506030000020004" pitchFamily="2" charset="77"/>
            </a:rPr>
            <a:t>Lifecykle</a:t>
          </a:r>
          <a:r>
            <a:rPr lang="en-US" sz="2400" kern="1200" dirty="0">
              <a:latin typeface="Proxima Nova Rg" panose="02000506030000020004" pitchFamily="2" charset="77"/>
            </a:rPr>
            <a:t> management av </a:t>
          </a:r>
          <a:r>
            <a:rPr lang="en-US" sz="2400" kern="1200" dirty="0" err="1">
              <a:latin typeface="Proxima Nova Rg" panose="02000506030000020004" pitchFamily="2" charset="77"/>
            </a:rPr>
            <a:t>klientcert</a:t>
          </a:r>
          <a:r>
            <a:rPr lang="en-US" sz="2400" kern="1200" dirty="0">
              <a:latin typeface="Proxima Nova Rg" panose="02000506030000020004" pitchFamily="2" charset="77"/>
            </a:rPr>
            <a:t> </a:t>
          </a:r>
          <a:r>
            <a:rPr lang="en-US" sz="2400" kern="1200" dirty="0" err="1">
              <a:latin typeface="Proxima Nova Rg" panose="02000506030000020004" pitchFamily="2" charset="77"/>
            </a:rPr>
            <a:t>saknas</a:t>
          </a:r>
          <a:r>
            <a:rPr lang="en-US" sz="2400" kern="1200" dirty="0">
              <a:latin typeface="Proxima Nova Rg" panose="02000506030000020004" pitchFamily="2" charset="77"/>
            </a:rPr>
            <a:t> (</a:t>
          </a:r>
          <a:r>
            <a:rPr lang="en-US" sz="2400" kern="1200" dirty="0" err="1">
              <a:latin typeface="Proxima Nova Rg" panose="02000506030000020004" pitchFamily="2" charset="77"/>
            </a:rPr>
            <a:t>förnya</a:t>
          </a:r>
          <a:r>
            <a:rPr lang="en-US" sz="2400" kern="1200" dirty="0">
              <a:latin typeface="Proxima Nova Rg" panose="02000506030000020004" pitchFamily="2" charset="77"/>
            </a:rPr>
            <a:t> </a:t>
          </a:r>
          <a:r>
            <a:rPr lang="en-US" sz="2400" kern="1200" dirty="0" err="1">
              <a:latin typeface="Proxima Nova Rg" panose="02000506030000020004" pitchFamily="2" charset="77"/>
            </a:rPr>
            <a:t>och</a:t>
          </a:r>
          <a:r>
            <a:rPr lang="en-US" sz="2400" kern="1200" dirty="0">
              <a:latin typeface="Proxima Nova Rg" panose="02000506030000020004" pitchFamily="2" charset="77"/>
            </a:rPr>
            <a:t> </a:t>
          </a:r>
          <a:r>
            <a:rPr lang="en-US" sz="2400" kern="1200" dirty="0" err="1">
              <a:latin typeface="Proxima Nova Rg" panose="02000506030000020004" pitchFamily="2" charset="77"/>
            </a:rPr>
            <a:t>när</a:t>
          </a:r>
          <a:r>
            <a:rPr lang="en-US" sz="2400" kern="1200" dirty="0">
              <a:latin typeface="Proxima Nova Rg" panose="02000506030000020004" pitchFamily="2" charset="77"/>
            </a:rPr>
            <a:t>?)</a:t>
          </a:r>
        </a:p>
      </dsp:txBody>
      <dsp:txXfrm>
        <a:off x="42950" y="2073671"/>
        <a:ext cx="9743900" cy="7939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3FCD67-C9DD-EB42-9F29-8851212344B3}">
      <dsp:nvSpPr>
        <dsp:cNvPr id="0" name=""/>
        <dsp:cNvSpPr/>
      </dsp:nvSpPr>
      <dsp:spPr>
        <a:xfrm>
          <a:off x="0" y="15179"/>
          <a:ext cx="10626970" cy="580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err="1">
              <a:latin typeface="Proxima Nova Rg" panose="02000506030000020004" pitchFamily="2" charset="77"/>
            </a:rPr>
            <a:t>Sätt</a:t>
          </a:r>
          <a:r>
            <a:rPr lang="en-US" sz="2200" kern="1200" dirty="0">
              <a:latin typeface="Proxima Nova Rg" panose="02000506030000020004" pitchFamily="2" charset="77"/>
            </a:rPr>
            <a:t> </a:t>
          </a:r>
          <a:r>
            <a:rPr lang="en-US" sz="2200" kern="1200" dirty="0" err="1">
              <a:latin typeface="Proxima Nova Rg" panose="02000506030000020004" pitchFamily="2" charset="77"/>
            </a:rPr>
            <a:t>inte</a:t>
          </a:r>
          <a:r>
            <a:rPr lang="en-US" sz="2200" kern="1200" dirty="0">
              <a:latin typeface="Proxima Nova Rg" panose="02000506030000020004" pitchFamily="2" charset="77"/>
            </a:rPr>
            <a:t> </a:t>
          </a:r>
          <a:r>
            <a:rPr lang="en-US" sz="2200" kern="1200" dirty="0" err="1">
              <a:latin typeface="Proxima Nova Rg" panose="02000506030000020004" pitchFamily="2" charset="77"/>
            </a:rPr>
            <a:t>upp</a:t>
          </a:r>
          <a:r>
            <a:rPr lang="en-US" sz="2200" kern="1200" dirty="0">
              <a:latin typeface="Proxima Nova Rg" panose="02000506030000020004" pitchFamily="2" charset="77"/>
            </a:rPr>
            <a:t> </a:t>
          </a:r>
          <a:r>
            <a:rPr lang="en-US" sz="2200" kern="1200" dirty="0" err="1">
              <a:latin typeface="Proxima Nova Rg" panose="02000506030000020004" pitchFamily="2" charset="77"/>
            </a:rPr>
            <a:t>något</a:t>
          </a:r>
          <a:r>
            <a:rPr lang="en-US" sz="2200" kern="1200" dirty="0">
              <a:latin typeface="Proxima Nova Rg" panose="02000506030000020004" pitchFamily="2" charset="77"/>
            </a:rPr>
            <a:t> </a:t>
          </a:r>
          <a:r>
            <a:rPr lang="en-US" sz="2200" kern="1200" dirty="0" err="1">
              <a:latin typeface="Proxima Nova Rg" panose="02000506030000020004" pitchFamily="2" charset="77"/>
            </a:rPr>
            <a:t>eget</a:t>
          </a:r>
          <a:r>
            <a:rPr lang="en-US" sz="2200" kern="1200" dirty="0">
              <a:latin typeface="Proxima Nova Rg" panose="02000506030000020004" pitchFamily="2" charset="77"/>
            </a:rPr>
            <a:t> </a:t>
          </a:r>
          <a:r>
            <a:rPr lang="en-US" sz="2200" kern="1200" dirty="0" err="1">
              <a:latin typeface="Proxima Nova Rg" panose="02000506030000020004" pitchFamily="2" charset="77"/>
            </a:rPr>
            <a:t>utan</a:t>
          </a:r>
          <a:r>
            <a:rPr lang="en-US" sz="2200" kern="1200" dirty="0">
              <a:latin typeface="Proxima Nova Rg" panose="02000506030000020004" pitchFamily="2" charset="77"/>
            </a:rPr>
            <a:t> </a:t>
          </a:r>
          <a:r>
            <a:rPr lang="en-US" sz="2200" kern="1200" dirty="0" err="1">
              <a:latin typeface="Proxima Nova Rg" panose="02000506030000020004" pitchFamily="2" charset="77"/>
            </a:rPr>
            <a:t>att</a:t>
          </a:r>
          <a:r>
            <a:rPr lang="en-US" sz="2200" kern="1200" dirty="0">
              <a:latin typeface="Proxima Nova Rg" panose="02000506030000020004" pitchFamily="2" charset="77"/>
            </a:rPr>
            <a:t> </a:t>
          </a:r>
          <a:r>
            <a:rPr lang="en-US" sz="2200" kern="1200" dirty="0" err="1">
              <a:latin typeface="Proxima Nova Rg" panose="02000506030000020004" pitchFamily="2" charset="77"/>
            </a:rPr>
            <a:t>kolla</a:t>
          </a:r>
          <a:r>
            <a:rPr lang="en-US" sz="2200" kern="1200" dirty="0">
              <a:latin typeface="Proxima Nova Rg" panose="02000506030000020004" pitchFamily="2" charset="77"/>
            </a:rPr>
            <a:t> med </a:t>
          </a:r>
          <a:r>
            <a:rPr lang="en-US" sz="2200" kern="1200" dirty="0" err="1">
              <a:latin typeface="Proxima Nova Rg" panose="02000506030000020004" pitchFamily="2" charset="77"/>
            </a:rPr>
            <a:t>oss</a:t>
          </a:r>
          <a:r>
            <a:rPr lang="en-US" sz="2200" kern="1200" dirty="0">
              <a:latin typeface="Proxima Nova Rg" panose="02000506030000020004" pitchFamily="2" charset="77"/>
            </a:rPr>
            <a:t> </a:t>
          </a:r>
          <a:r>
            <a:rPr lang="en-US" sz="2200" kern="1200" dirty="0" err="1">
              <a:latin typeface="Proxima Nova Rg" panose="02000506030000020004" pitchFamily="2" charset="77"/>
            </a:rPr>
            <a:t>på</a:t>
          </a:r>
          <a:r>
            <a:rPr lang="en-US" sz="2200" kern="1200" dirty="0">
              <a:latin typeface="Proxima Nova Rg" panose="02000506030000020004" pitchFamily="2" charset="77"/>
            </a:rPr>
            <a:t> SUNET</a:t>
          </a:r>
        </a:p>
      </dsp:txBody>
      <dsp:txXfrm>
        <a:off x="28329" y="43508"/>
        <a:ext cx="10570312" cy="523662"/>
      </dsp:txXfrm>
    </dsp:sp>
    <dsp:sp modelId="{C831BC17-DC9F-C24A-983F-5FEE3DFF6025}">
      <dsp:nvSpPr>
        <dsp:cNvPr id="0" name=""/>
        <dsp:cNvSpPr/>
      </dsp:nvSpPr>
      <dsp:spPr>
        <a:xfrm>
          <a:off x="0" y="684779"/>
          <a:ext cx="10626970" cy="580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latin typeface="Proxima Nova Rg" panose="02000506030000020004" pitchFamily="2" charset="77"/>
            </a:rPr>
            <a:t>NAPTER record </a:t>
          </a:r>
          <a:r>
            <a:rPr lang="en-US" sz="2200" kern="1200" dirty="0" err="1">
              <a:latin typeface="Proxima Nova Rg" panose="02000506030000020004" pitchFamily="2" charset="77"/>
            </a:rPr>
            <a:t>kräver</a:t>
          </a:r>
          <a:r>
            <a:rPr lang="en-US" sz="2200" kern="1200" dirty="0">
              <a:latin typeface="Proxima Nova Rg" panose="02000506030000020004" pitchFamily="2" charset="77"/>
            </a:rPr>
            <a:t> DNSSEC </a:t>
          </a:r>
          <a:r>
            <a:rPr lang="en-US" sz="2200" kern="1200" dirty="0" err="1">
              <a:latin typeface="Proxima Nova Rg" panose="02000506030000020004" pitchFamily="2" charset="77"/>
            </a:rPr>
            <a:t>vilket</a:t>
          </a:r>
          <a:r>
            <a:rPr lang="en-US" sz="2200" kern="1200" dirty="0">
              <a:latin typeface="Proxima Nova Rg" panose="02000506030000020004" pitchFamily="2" charset="77"/>
            </a:rPr>
            <a:t> </a:t>
          </a:r>
          <a:r>
            <a:rPr lang="en-US" sz="2200" kern="1200" dirty="0" err="1">
              <a:latin typeface="Proxima Nova Rg" panose="02000506030000020004" pitchFamily="2" charset="77"/>
            </a:rPr>
            <a:t>verkar</a:t>
          </a:r>
          <a:r>
            <a:rPr lang="en-US" sz="2200" kern="1200" dirty="0">
              <a:latin typeface="Proxima Nova Rg" panose="02000506030000020004" pitchFamily="2" charset="77"/>
            </a:rPr>
            <a:t> </a:t>
          </a:r>
          <a:r>
            <a:rPr lang="en-US" sz="2200" kern="1200" dirty="0" err="1">
              <a:latin typeface="Proxima Nova Rg" panose="02000506030000020004" pitchFamily="2" charset="77"/>
            </a:rPr>
            <a:t>vettigt</a:t>
          </a:r>
          <a:r>
            <a:rPr lang="en-US" sz="2200" kern="1200" dirty="0">
              <a:latin typeface="Proxima Nova Rg" panose="02000506030000020004" pitchFamily="2" charset="77"/>
            </a:rPr>
            <a:t> </a:t>
          </a:r>
          <a:r>
            <a:rPr lang="en-US" sz="2200" kern="1200" dirty="0" err="1">
              <a:latin typeface="Proxima Nova Rg" panose="02000506030000020004" pitchFamily="2" charset="77"/>
            </a:rPr>
            <a:t>när</a:t>
          </a:r>
          <a:r>
            <a:rPr lang="en-US" sz="2200" kern="1200" dirty="0">
              <a:latin typeface="Proxima Nova Rg" panose="02000506030000020004" pitchFamily="2" charset="77"/>
            </a:rPr>
            <a:t> man </a:t>
          </a:r>
          <a:r>
            <a:rPr lang="en-US" sz="2200" kern="1200" dirty="0" err="1">
              <a:latin typeface="Proxima Nova Rg" panose="02000506030000020004" pitchFamily="2" charset="77"/>
            </a:rPr>
            <a:t>tänker</a:t>
          </a:r>
          <a:r>
            <a:rPr lang="en-US" sz="2200" kern="1200" dirty="0">
              <a:latin typeface="Proxima Nova Rg" panose="02000506030000020004" pitchFamily="2" charset="77"/>
            </a:rPr>
            <a:t> </a:t>
          </a:r>
          <a:r>
            <a:rPr lang="en-US" sz="2200" kern="1200" dirty="0" err="1">
              <a:latin typeface="Proxima Nova Rg" panose="02000506030000020004" pitchFamily="2" charset="77"/>
            </a:rPr>
            <a:t>efter</a:t>
          </a:r>
          <a:r>
            <a:rPr lang="en-US" sz="2200" kern="1200" dirty="0">
              <a:latin typeface="Proxima Nova Rg" panose="02000506030000020004" pitchFamily="2" charset="77"/>
            </a:rPr>
            <a:t> lite.</a:t>
          </a:r>
        </a:p>
      </dsp:txBody>
      <dsp:txXfrm>
        <a:off x="28329" y="713108"/>
        <a:ext cx="10570312" cy="523662"/>
      </dsp:txXfrm>
    </dsp:sp>
    <dsp:sp modelId="{4B858B91-9211-0448-BF8E-C50004C53B23}">
      <dsp:nvSpPr>
        <dsp:cNvPr id="0" name=""/>
        <dsp:cNvSpPr/>
      </dsp:nvSpPr>
      <dsp:spPr>
        <a:xfrm>
          <a:off x="0" y="1354379"/>
          <a:ext cx="10626970" cy="580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err="1">
              <a:latin typeface="Proxima Nova Rg" panose="02000506030000020004" pitchFamily="2" charset="77"/>
            </a:rPr>
            <a:t>Fortfarande</a:t>
          </a:r>
          <a:r>
            <a:rPr lang="en-US" sz="2200" kern="1200" dirty="0">
              <a:latin typeface="Proxima Nova Rg" panose="02000506030000020004" pitchFamily="2" charset="77"/>
            </a:rPr>
            <a:t> </a:t>
          </a:r>
          <a:r>
            <a:rPr lang="en-US" sz="2200" kern="1200" dirty="0" err="1">
              <a:latin typeface="Proxima Nova Rg" panose="02000506030000020004" pitchFamily="2" charset="77"/>
            </a:rPr>
            <a:t>inte</a:t>
          </a:r>
          <a:r>
            <a:rPr lang="en-US" sz="2200" kern="1200" dirty="0">
              <a:latin typeface="Proxima Nova Rg" panose="02000506030000020004" pitchFamily="2" charset="77"/>
            </a:rPr>
            <a:t> (</a:t>
          </a:r>
          <a:r>
            <a:rPr lang="en-US" sz="2200" kern="1200" dirty="0" err="1">
              <a:latin typeface="Proxima Nova Rg" panose="02000506030000020004" pitchFamily="2" charset="77"/>
            </a:rPr>
            <a:t>mig</a:t>
          </a:r>
          <a:r>
            <a:rPr lang="en-US" sz="2200" kern="1200" dirty="0">
              <a:latin typeface="Proxima Nova Rg" panose="02000506030000020004" pitchFamily="2" charset="77"/>
            </a:rPr>
            <a:t> </a:t>
          </a:r>
          <a:r>
            <a:rPr lang="en-US" sz="2200" kern="1200" dirty="0" err="1">
              <a:latin typeface="Proxima Nova Rg" panose="02000506030000020004" pitchFamily="2" charset="77"/>
            </a:rPr>
            <a:t>veterligen</a:t>
          </a:r>
          <a:r>
            <a:rPr lang="en-US" sz="2200" kern="1200" dirty="0">
              <a:latin typeface="Proxima Nova Rg" panose="02000506030000020004" pitchFamily="2" charset="77"/>
            </a:rPr>
            <a:t>) </a:t>
          </a:r>
          <a:r>
            <a:rPr lang="en-US" sz="2200" kern="1200" dirty="0" err="1">
              <a:latin typeface="Proxima Nova Rg" panose="02000506030000020004" pitchFamily="2" charset="77"/>
            </a:rPr>
            <a:t>någon</a:t>
          </a:r>
          <a:r>
            <a:rPr lang="en-US" sz="2200" kern="1200" dirty="0">
              <a:latin typeface="Proxima Nova Rg" panose="02000506030000020004" pitchFamily="2" charset="77"/>
            </a:rPr>
            <a:t> </a:t>
          </a:r>
          <a:r>
            <a:rPr lang="en-US" sz="2200" kern="1200" dirty="0" err="1">
              <a:latin typeface="Proxima Nova Rg" panose="02000506030000020004" pitchFamily="2" charset="77"/>
            </a:rPr>
            <a:t>OpenRoaming</a:t>
          </a:r>
          <a:r>
            <a:rPr lang="en-US" sz="2200" kern="1200" dirty="0">
              <a:latin typeface="Proxima Nova Rg" panose="02000506030000020004" pitchFamily="2" charset="77"/>
            </a:rPr>
            <a:t> SP </a:t>
          </a:r>
          <a:r>
            <a:rPr lang="en-US" sz="2200" kern="1200" dirty="0" err="1">
              <a:latin typeface="Proxima Nova Rg" panose="02000506030000020004" pitchFamily="2" charset="77"/>
            </a:rPr>
            <a:t>i</a:t>
          </a:r>
          <a:r>
            <a:rPr lang="en-US" sz="2200" kern="1200" dirty="0">
              <a:latin typeface="Proxima Nova Rg" panose="02000506030000020004" pitchFamily="2" charset="77"/>
            </a:rPr>
            <a:t> Sverige men </a:t>
          </a:r>
          <a:r>
            <a:rPr lang="en-US" sz="2200" kern="1200" dirty="0" err="1">
              <a:latin typeface="Proxima Nova Rg" panose="02000506030000020004" pitchFamily="2" charset="77"/>
            </a:rPr>
            <a:t>en</a:t>
          </a:r>
          <a:r>
            <a:rPr lang="en-US" sz="2200" kern="1200" dirty="0">
              <a:latin typeface="Proxima Nova Rg" panose="02000506030000020004" pitchFamily="2" charset="77"/>
            </a:rPr>
            <a:t> </a:t>
          </a:r>
          <a:r>
            <a:rPr lang="en-US" sz="2200" kern="1200" dirty="0" err="1">
              <a:latin typeface="Proxima Nova Rg" panose="02000506030000020004" pitchFamily="2" charset="77"/>
            </a:rPr>
            <a:t>snart</a:t>
          </a:r>
          <a:r>
            <a:rPr lang="en-US" sz="2200" kern="1200" dirty="0">
              <a:latin typeface="Proxima Nova Rg" panose="02000506030000020004" pitchFamily="2" charset="77"/>
            </a:rPr>
            <a:t> </a:t>
          </a:r>
          <a:r>
            <a:rPr lang="en-US" sz="2200" kern="1200" dirty="0" err="1">
              <a:latin typeface="Proxima Nova Rg" panose="02000506030000020004" pitchFamily="2" charset="77"/>
            </a:rPr>
            <a:t>så</a:t>
          </a:r>
          <a:r>
            <a:rPr lang="en-US" sz="2200" kern="1200" dirty="0">
              <a:latin typeface="Proxima Nova Rg" panose="02000506030000020004" pitchFamily="2" charset="77"/>
            </a:rPr>
            <a:t>…</a:t>
          </a:r>
        </a:p>
      </dsp:txBody>
      <dsp:txXfrm>
        <a:off x="28329" y="1382708"/>
        <a:ext cx="10570312" cy="523662"/>
      </dsp:txXfrm>
    </dsp:sp>
    <dsp:sp modelId="{585A3932-1AF7-F146-A1DA-6C06F60BA72C}">
      <dsp:nvSpPr>
        <dsp:cNvPr id="0" name=""/>
        <dsp:cNvSpPr/>
      </dsp:nvSpPr>
      <dsp:spPr>
        <a:xfrm>
          <a:off x="0" y="2023980"/>
          <a:ext cx="10626970" cy="580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endParaRPr lang="sv-SE" sz="3100" kern="1200"/>
        </a:p>
      </dsp:txBody>
      <dsp:txXfrm>
        <a:off x="28329" y="2052309"/>
        <a:ext cx="10570312" cy="52366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E109DE-0214-C845-A685-D1E8BD396738}" type="datetimeFigureOut">
              <a:rPr lang="en-SE" smtClean="0"/>
              <a:t>2021-10-19</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D2794E-7C66-894A-8B31-A02492135E44}" type="slidenum">
              <a:rPr lang="en-SE" smtClean="0"/>
              <a:t>‹#›</a:t>
            </a:fld>
            <a:endParaRPr lang="en-SE"/>
          </a:p>
        </p:txBody>
      </p:sp>
    </p:spTree>
    <p:extLst>
      <p:ext uri="{BB962C8B-B14F-4D97-AF65-F5344CB8AC3E}">
        <p14:creationId xmlns:p14="http://schemas.microsoft.com/office/powerpoint/2010/main" val="4017105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8A141AF-F62B-814F-AEDD-9F7E11E54BFA}"/>
              </a:ext>
            </a:extLst>
          </p:cNvPr>
          <p:cNvSpPr/>
          <p:nvPr userDrawn="1"/>
        </p:nvSpPr>
        <p:spPr>
          <a:xfrm>
            <a:off x="0" y="0"/>
            <a:ext cx="12192000" cy="6858000"/>
          </a:xfrm>
          <a:prstGeom prst="rect">
            <a:avLst/>
          </a:prstGeom>
          <a:solidFill>
            <a:srgbClr val="E9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4" name="Picture 3">
            <a:extLst>
              <a:ext uri="{FF2B5EF4-FFF2-40B4-BE49-F238E27FC236}">
                <a16:creationId xmlns:a16="http://schemas.microsoft.com/office/drawing/2014/main" id="{FE794AB4-9F43-4640-A2B9-404A79370356}"/>
              </a:ext>
            </a:extLst>
          </p:cNvPr>
          <p:cNvPicPr>
            <a:picLocks noChangeAspect="1"/>
          </p:cNvPicPr>
          <p:nvPr userDrawn="1"/>
        </p:nvPicPr>
        <p:blipFill>
          <a:blip r:embed="rId2"/>
          <a:stretch>
            <a:fillRect/>
          </a:stretch>
        </p:blipFill>
        <p:spPr>
          <a:xfrm>
            <a:off x="5257800" y="2188820"/>
            <a:ext cx="1676400" cy="2082800"/>
          </a:xfrm>
          <a:prstGeom prst="rect">
            <a:avLst/>
          </a:prstGeom>
        </p:spPr>
      </p:pic>
    </p:spTree>
    <p:extLst>
      <p:ext uri="{BB962C8B-B14F-4D97-AF65-F5344CB8AC3E}">
        <p14:creationId xmlns:p14="http://schemas.microsoft.com/office/powerpoint/2010/main" val="704123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DA10A-B963-6944-A7C8-BEAC13EAB854}"/>
              </a:ext>
            </a:extLst>
          </p:cNvPr>
          <p:cNvSpPr>
            <a:spLocks noGrp="1"/>
          </p:cNvSpPr>
          <p:nvPr>
            <p:ph type="title"/>
          </p:nvPr>
        </p:nvSpPr>
        <p:spPr/>
        <p:txBody>
          <a:bodyPr/>
          <a:lstStyle/>
          <a:p>
            <a:r>
              <a:rPr lang="sv-SE"/>
              <a:t>Klicka här för att ändra mall för rubrikformat</a:t>
            </a:r>
            <a:endParaRPr lang="en-SE"/>
          </a:p>
        </p:txBody>
      </p:sp>
      <p:sp>
        <p:nvSpPr>
          <p:cNvPr id="4" name="Text Placeholder 6">
            <a:extLst>
              <a:ext uri="{FF2B5EF4-FFF2-40B4-BE49-F238E27FC236}">
                <a16:creationId xmlns:a16="http://schemas.microsoft.com/office/drawing/2014/main" id="{B5F401AA-A0D9-F24E-8627-94C025DEF1B3}"/>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2228594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g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C7CD1-3CCC-A347-9E50-3CB127C2678B}"/>
              </a:ext>
            </a:extLst>
          </p:cNvPr>
          <p:cNvSpPr>
            <a:spLocks noGrp="1"/>
          </p:cNvSpPr>
          <p:nvPr>
            <p:ph type="title"/>
          </p:nvPr>
        </p:nvSpPr>
        <p:spPr>
          <a:xfrm>
            <a:off x="838200" y="1201149"/>
            <a:ext cx="10515600" cy="3253286"/>
          </a:xfrm>
        </p:spPr>
        <p:txBody>
          <a:bodyPr>
            <a:normAutofit/>
          </a:bodyPr>
          <a:lstStyle>
            <a:lvl1pPr algn="ctr">
              <a:defRPr sz="8000"/>
            </a:lvl1pPr>
          </a:lstStyle>
          <a:p>
            <a:r>
              <a:rPr lang="sv-SE"/>
              <a:t>Klicka här för att ändra mall för rubrikformat</a:t>
            </a:r>
            <a:endParaRPr lang="en-SE" dirty="0"/>
          </a:p>
        </p:txBody>
      </p:sp>
      <p:sp>
        <p:nvSpPr>
          <p:cNvPr id="4" name="Text Placeholder 6">
            <a:extLst>
              <a:ext uri="{FF2B5EF4-FFF2-40B4-BE49-F238E27FC236}">
                <a16:creationId xmlns:a16="http://schemas.microsoft.com/office/drawing/2014/main" id="{F926576C-5C5A-934A-878E-2E6371A0325A}"/>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2038626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 med bild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F70D4-C820-364C-88BD-0AEE0D452681}"/>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3" name="Picture Placeholder 2">
            <a:extLst>
              <a:ext uri="{FF2B5EF4-FFF2-40B4-BE49-F238E27FC236}">
                <a16:creationId xmlns:a16="http://schemas.microsoft.com/office/drawing/2014/main" id="{8BB3C823-6799-0B4C-8DFE-1F927A8D9DF1}"/>
              </a:ext>
            </a:extLst>
          </p:cNvPr>
          <p:cNvSpPr>
            <a:spLocks noGrp="1"/>
          </p:cNvSpPr>
          <p:nvPr>
            <p:ph type="pic" idx="1"/>
          </p:nvPr>
        </p:nvSpPr>
        <p:spPr>
          <a:xfrm>
            <a:off x="5183188" y="987426"/>
            <a:ext cx="6172200" cy="461827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SE"/>
          </a:p>
        </p:txBody>
      </p:sp>
      <p:sp>
        <p:nvSpPr>
          <p:cNvPr id="4" name="Text Placeholder 3">
            <a:extLst>
              <a:ext uri="{FF2B5EF4-FFF2-40B4-BE49-F238E27FC236}">
                <a16:creationId xmlns:a16="http://schemas.microsoft.com/office/drawing/2014/main" id="{65BC13AC-1045-F342-A545-6FBDC41E9F29}"/>
              </a:ext>
            </a:extLst>
          </p:cNvPr>
          <p:cNvSpPr>
            <a:spLocks noGrp="1"/>
          </p:cNvSpPr>
          <p:nvPr>
            <p:ph type="body" sz="half" idx="2"/>
          </p:nvPr>
        </p:nvSpPr>
        <p:spPr>
          <a:xfrm>
            <a:off x="839788" y="2136808"/>
            <a:ext cx="3932237" cy="346889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6" name="Text Placeholder 6">
            <a:extLst>
              <a:ext uri="{FF2B5EF4-FFF2-40B4-BE49-F238E27FC236}">
                <a16:creationId xmlns:a16="http://schemas.microsoft.com/office/drawing/2014/main" id="{C18B0E97-DF6B-7F4F-8AD5-08C85F1F2D15}"/>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8872295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Color Tex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2BE992B-1C93-364B-BCF1-5B8CB598722E}"/>
              </a:ext>
            </a:extLst>
          </p:cNvPr>
          <p:cNvSpPr/>
          <p:nvPr userDrawn="1"/>
        </p:nvSpPr>
        <p:spPr>
          <a:xfrm>
            <a:off x="0" y="0"/>
            <a:ext cx="12192000" cy="6858000"/>
          </a:xfrm>
          <a:prstGeom prst="rect">
            <a:avLst/>
          </a:prstGeom>
          <a:solidFill>
            <a:srgbClr val="E9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ctangle 4">
            <a:extLst>
              <a:ext uri="{FF2B5EF4-FFF2-40B4-BE49-F238E27FC236}">
                <a16:creationId xmlns:a16="http://schemas.microsoft.com/office/drawing/2014/main" id="{E17E3886-EDB9-A14E-AE29-7B9FE045C4E4}"/>
              </a:ext>
            </a:extLst>
          </p:cNvPr>
          <p:cNvSpPr/>
          <p:nvPr userDrawn="1"/>
        </p:nvSpPr>
        <p:spPr>
          <a:xfrm>
            <a:off x="6096000" y="0"/>
            <a:ext cx="6096000" cy="6858000"/>
          </a:xfrm>
          <a:prstGeom prst="rect">
            <a:avLst/>
          </a:prstGeom>
          <a:solidFill>
            <a:srgbClr val="E374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ln>
                <a:noFill/>
              </a:ln>
            </a:endParaRPr>
          </a:p>
        </p:txBody>
      </p:sp>
      <p:sp>
        <p:nvSpPr>
          <p:cNvPr id="2" name="Title 1">
            <a:extLst>
              <a:ext uri="{FF2B5EF4-FFF2-40B4-BE49-F238E27FC236}">
                <a16:creationId xmlns:a16="http://schemas.microsoft.com/office/drawing/2014/main" id="{8F9F70D4-C820-364C-88BD-0AEE0D452681}"/>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4" name="Text Placeholder 3">
            <a:extLst>
              <a:ext uri="{FF2B5EF4-FFF2-40B4-BE49-F238E27FC236}">
                <a16:creationId xmlns:a16="http://schemas.microsoft.com/office/drawing/2014/main" id="{65BC13AC-1045-F342-A545-6FBDC41E9F29}"/>
              </a:ext>
            </a:extLst>
          </p:cNvPr>
          <p:cNvSpPr>
            <a:spLocks noGrp="1"/>
          </p:cNvSpPr>
          <p:nvPr>
            <p:ph type="body" sz="half" idx="2"/>
          </p:nvPr>
        </p:nvSpPr>
        <p:spPr>
          <a:xfrm>
            <a:off x="839788" y="2136808"/>
            <a:ext cx="3932237" cy="35324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7" name="Text Placeholder 3">
            <a:extLst>
              <a:ext uri="{FF2B5EF4-FFF2-40B4-BE49-F238E27FC236}">
                <a16:creationId xmlns:a16="http://schemas.microsoft.com/office/drawing/2014/main" id="{55B8CB71-509A-EA4D-B384-93827F21B0ED}"/>
              </a:ext>
            </a:extLst>
          </p:cNvPr>
          <p:cNvSpPr>
            <a:spLocks noGrp="1"/>
          </p:cNvSpPr>
          <p:nvPr>
            <p:ph type="body" sz="half" idx="10"/>
          </p:nvPr>
        </p:nvSpPr>
        <p:spPr>
          <a:xfrm>
            <a:off x="7288711" y="789270"/>
            <a:ext cx="3932237" cy="4880009"/>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Tree>
    <p:extLst>
      <p:ext uri="{BB962C8B-B14F-4D97-AF65-F5344CB8AC3E}">
        <p14:creationId xmlns:p14="http://schemas.microsoft.com/office/powerpoint/2010/main" val="28098460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Color Log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BDCC949-B960-D342-810C-C18783D2AD18}"/>
              </a:ext>
            </a:extLst>
          </p:cNvPr>
          <p:cNvSpPr/>
          <p:nvPr userDrawn="1"/>
        </p:nvSpPr>
        <p:spPr>
          <a:xfrm>
            <a:off x="0" y="0"/>
            <a:ext cx="12192000" cy="6858000"/>
          </a:xfrm>
          <a:prstGeom prst="rect">
            <a:avLst/>
          </a:prstGeom>
          <a:solidFill>
            <a:srgbClr val="E9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ctangle 4">
            <a:extLst>
              <a:ext uri="{FF2B5EF4-FFF2-40B4-BE49-F238E27FC236}">
                <a16:creationId xmlns:a16="http://schemas.microsoft.com/office/drawing/2014/main" id="{E17E3886-EDB9-A14E-AE29-7B9FE045C4E4}"/>
              </a:ext>
            </a:extLst>
          </p:cNvPr>
          <p:cNvSpPr/>
          <p:nvPr userDrawn="1"/>
        </p:nvSpPr>
        <p:spPr>
          <a:xfrm>
            <a:off x="6096000" y="0"/>
            <a:ext cx="6096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ln>
                <a:noFill/>
              </a:ln>
            </a:endParaRPr>
          </a:p>
        </p:txBody>
      </p:sp>
      <p:sp>
        <p:nvSpPr>
          <p:cNvPr id="2" name="Title 1">
            <a:extLst>
              <a:ext uri="{FF2B5EF4-FFF2-40B4-BE49-F238E27FC236}">
                <a16:creationId xmlns:a16="http://schemas.microsoft.com/office/drawing/2014/main" id="{8F9F70D4-C820-364C-88BD-0AEE0D452681}"/>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4" name="Text Placeholder 3">
            <a:extLst>
              <a:ext uri="{FF2B5EF4-FFF2-40B4-BE49-F238E27FC236}">
                <a16:creationId xmlns:a16="http://schemas.microsoft.com/office/drawing/2014/main" id="{65BC13AC-1045-F342-A545-6FBDC41E9F29}"/>
              </a:ext>
            </a:extLst>
          </p:cNvPr>
          <p:cNvSpPr>
            <a:spLocks noGrp="1"/>
          </p:cNvSpPr>
          <p:nvPr>
            <p:ph type="body" sz="half" idx="2"/>
          </p:nvPr>
        </p:nvSpPr>
        <p:spPr>
          <a:xfrm>
            <a:off x="839788" y="2136808"/>
            <a:ext cx="3932237" cy="35324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pic>
        <p:nvPicPr>
          <p:cNvPr id="8" name="Picture 7">
            <a:extLst>
              <a:ext uri="{FF2B5EF4-FFF2-40B4-BE49-F238E27FC236}">
                <a16:creationId xmlns:a16="http://schemas.microsoft.com/office/drawing/2014/main" id="{891DE2E3-61E4-C347-90EE-C84B4C7D55BE}"/>
              </a:ext>
            </a:extLst>
          </p:cNvPr>
          <p:cNvPicPr>
            <a:picLocks noChangeAspect="1"/>
          </p:cNvPicPr>
          <p:nvPr userDrawn="1"/>
        </p:nvPicPr>
        <p:blipFill>
          <a:blip r:embed="rId2"/>
          <a:stretch>
            <a:fillRect/>
          </a:stretch>
        </p:blipFill>
        <p:spPr>
          <a:xfrm>
            <a:off x="8329703" y="2264094"/>
            <a:ext cx="1709847" cy="2137309"/>
          </a:xfrm>
          <a:prstGeom prst="rect">
            <a:avLst/>
          </a:prstGeom>
        </p:spPr>
      </p:pic>
    </p:spTree>
    <p:extLst>
      <p:ext uri="{BB962C8B-B14F-4D97-AF65-F5344CB8AC3E}">
        <p14:creationId xmlns:p14="http://schemas.microsoft.com/office/powerpoint/2010/main" val="4176081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3" name="Text Placeholder 6">
            <a:extLst>
              <a:ext uri="{FF2B5EF4-FFF2-40B4-BE49-F238E27FC236}">
                <a16:creationId xmlns:a16="http://schemas.microsoft.com/office/drawing/2014/main" id="{87C35397-D526-0241-99E5-725E766D5FD7}"/>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42207372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96C27-340C-6B49-B1B7-E075F41C6419}"/>
              </a:ext>
            </a:extLst>
          </p:cNvPr>
          <p:cNvSpPr>
            <a:spLocks noGrp="1"/>
          </p:cNvSpPr>
          <p:nvPr>
            <p:ph type="title"/>
          </p:nvPr>
        </p:nvSpPr>
        <p:spPr/>
        <p:txBody>
          <a:bodyPr/>
          <a:lstStyle/>
          <a:p>
            <a:r>
              <a:rPr lang="en-GB"/>
              <a:t>Click to edit Master title style</a:t>
            </a:r>
            <a:endParaRPr lang="en-SE" dirty="0"/>
          </a:p>
        </p:txBody>
      </p:sp>
      <p:sp>
        <p:nvSpPr>
          <p:cNvPr id="3" name="Content Placeholder 2">
            <a:extLst>
              <a:ext uri="{FF2B5EF4-FFF2-40B4-BE49-F238E27FC236}">
                <a16:creationId xmlns:a16="http://schemas.microsoft.com/office/drawing/2014/main" id="{C335681E-3451-EA4B-95F4-3FFC8DDC095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SE" dirty="0"/>
          </a:p>
        </p:txBody>
      </p:sp>
      <p:sp>
        <p:nvSpPr>
          <p:cNvPr id="6" name="Text Placeholder 6">
            <a:extLst>
              <a:ext uri="{FF2B5EF4-FFF2-40B4-BE49-F238E27FC236}">
                <a16:creationId xmlns:a16="http://schemas.microsoft.com/office/drawing/2014/main" id="{825386E1-0904-8A45-A251-11CFA22C9A1E}"/>
              </a:ext>
            </a:extLst>
          </p:cNvPr>
          <p:cNvSpPr>
            <a:spLocks noGrp="1"/>
          </p:cNvSpPr>
          <p:nvPr>
            <p:ph type="body" sz="quarter" idx="10"/>
          </p:nvPr>
        </p:nvSpPr>
        <p:spPr>
          <a:xfrm>
            <a:off x="1524000" y="6401102"/>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en-GB"/>
              <a:t>Click to edit Master text styles</a:t>
            </a:r>
          </a:p>
        </p:txBody>
      </p:sp>
    </p:spTree>
    <p:extLst>
      <p:ext uri="{BB962C8B-B14F-4D97-AF65-F5344CB8AC3E}">
        <p14:creationId xmlns:p14="http://schemas.microsoft.com/office/powerpoint/2010/main" val="3577328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B808D-F7FF-FB48-8048-1AC4B474F201}"/>
              </a:ext>
            </a:extLst>
          </p:cNvPr>
          <p:cNvSpPr>
            <a:spLocks noGrp="1"/>
          </p:cNvSpPr>
          <p:nvPr>
            <p:ph type="ctrTitle"/>
          </p:nvPr>
        </p:nvSpPr>
        <p:spPr>
          <a:xfrm>
            <a:off x="1524000" y="1122363"/>
            <a:ext cx="9144000" cy="2387600"/>
          </a:xfrm>
        </p:spPr>
        <p:txBody>
          <a:bodyPr anchor="b"/>
          <a:lstStyle>
            <a:lvl1pPr algn="ctr">
              <a:defRPr sz="6000">
                <a:solidFill>
                  <a:srgbClr val="E37426"/>
                </a:solidFill>
              </a:defRPr>
            </a:lvl1pPr>
          </a:lstStyle>
          <a:p>
            <a:r>
              <a:rPr lang="sv-SE"/>
              <a:t>Klicka här för att ändra mall för rubrikformat</a:t>
            </a:r>
            <a:endParaRPr lang="en-SE" dirty="0"/>
          </a:p>
        </p:txBody>
      </p:sp>
      <p:sp>
        <p:nvSpPr>
          <p:cNvPr id="3" name="Subtitle 2">
            <a:extLst>
              <a:ext uri="{FF2B5EF4-FFF2-40B4-BE49-F238E27FC236}">
                <a16:creationId xmlns:a16="http://schemas.microsoft.com/office/drawing/2014/main" id="{100178DA-BA44-D84E-9DB0-245FCF03E372}"/>
              </a:ext>
            </a:extLst>
          </p:cNvPr>
          <p:cNvSpPr>
            <a:spLocks noGrp="1"/>
          </p:cNvSpPr>
          <p:nvPr>
            <p:ph type="subTitle" idx="1"/>
          </p:nvPr>
        </p:nvSpPr>
        <p:spPr>
          <a:xfrm>
            <a:off x="1524000" y="4075610"/>
            <a:ext cx="9144000" cy="1182189"/>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dirty="0"/>
          </a:p>
        </p:txBody>
      </p:sp>
      <p:sp>
        <p:nvSpPr>
          <p:cNvPr id="7" name="Text Placeholder 6">
            <a:extLst>
              <a:ext uri="{FF2B5EF4-FFF2-40B4-BE49-F238E27FC236}">
                <a16:creationId xmlns:a16="http://schemas.microsoft.com/office/drawing/2014/main" id="{1836711E-B232-6E40-9AF8-0A5892F83DC5}"/>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502030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B808D-F7FF-FB48-8048-1AC4B474F201}"/>
              </a:ext>
            </a:extLst>
          </p:cNvPr>
          <p:cNvSpPr>
            <a:spLocks noGrp="1"/>
          </p:cNvSpPr>
          <p:nvPr>
            <p:ph type="ctrTitle"/>
          </p:nvPr>
        </p:nvSpPr>
        <p:spPr>
          <a:xfrm>
            <a:off x="1524000" y="1382245"/>
            <a:ext cx="9144000" cy="2387600"/>
          </a:xfrm>
        </p:spPr>
        <p:txBody>
          <a:bodyPr anchor="b"/>
          <a:lstStyle>
            <a:lvl1pPr algn="ctr">
              <a:defRPr sz="6000">
                <a:solidFill>
                  <a:schemeClr val="tx1"/>
                </a:solidFill>
              </a:defRPr>
            </a:lvl1pPr>
          </a:lstStyle>
          <a:p>
            <a:r>
              <a:rPr lang="sv-SE"/>
              <a:t>Klicka här för att ändra mall för rubrikformat</a:t>
            </a:r>
            <a:endParaRPr lang="en-SE" dirty="0"/>
          </a:p>
        </p:txBody>
      </p:sp>
      <p:sp>
        <p:nvSpPr>
          <p:cNvPr id="5" name="Text Placeholder 6">
            <a:extLst>
              <a:ext uri="{FF2B5EF4-FFF2-40B4-BE49-F238E27FC236}">
                <a16:creationId xmlns:a16="http://schemas.microsoft.com/office/drawing/2014/main" id="{C08EC201-87A0-3E46-B4B0-2BD2A643DAC3}"/>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2734434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B808D-F7FF-FB48-8048-1AC4B474F201}"/>
              </a:ext>
            </a:extLst>
          </p:cNvPr>
          <p:cNvSpPr>
            <a:spLocks noGrp="1"/>
          </p:cNvSpPr>
          <p:nvPr>
            <p:ph type="ctrTitle"/>
          </p:nvPr>
        </p:nvSpPr>
        <p:spPr>
          <a:xfrm>
            <a:off x="824564" y="1482290"/>
            <a:ext cx="10542872" cy="2893947"/>
          </a:xfrm>
        </p:spPr>
        <p:txBody>
          <a:bodyPr anchor="ctr">
            <a:normAutofit/>
          </a:bodyPr>
          <a:lstStyle>
            <a:lvl1pPr algn="ctr">
              <a:defRPr sz="4000">
                <a:solidFill>
                  <a:schemeClr val="tx1"/>
                </a:solidFill>
              </a:defRPr>
            </a:lvl1pPr>
          </a:lstStyle>
          <a:p>
            <a:r>
              <a:rPr lang="sv-SE"/>
              <a:t>Klicka här för att ändra mall för rubrikformat</a:t>
            </a:r>
            <a:endParaRPr lang="en-SE" dirty="0"/>
          </a:p>
        </p:txBody>
      </p:sp>
      <p:sp>
        <p:nvSpPr>
          <p:cNvPr id="5" name="Text Placeholder 6">
            <a:extLst>
              <a:ext uri="{FF2B5EF4-FFF2-40B4-BE49-F238E27FC236}">
                <a16:creationId xmlns:a16="http://schemas.microsoft.com/office/drawing/2014/main" id="{AB5C12DD-18A3-EA45-A569-CC2EB12DD6FB}"/>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695636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96C27-340C-6B49-B1B7-E075F41C6419}"/>
              </a:ext>
            </a:extLst>
          </p:cNvPr>
          <p:cNvSpPr>
            <a:spLocks noGrp="1"/>
          </p:cNvSpPr>
          <p:nvPr>
            <p:ph type="title"/>
          </p:nvPr>
        </p:nvSpPr>
        <p:spPr/>
        <p:txBody>
          <a:bodyPr/>
          <a:lstStyle/>
          <a:p>
            <a:r>
              <a:rPr lang="sv-SE"/>
              <a:t>Klicka här för att ändra mall för rubrikformat</a:t>
            </a:r>
            <a:endParaRPr lang="en-SE" dirty="0"/>
          </a:p>
        </p:txBody>
      </p:sp>
      <p:sp>
        <p:nvSpPr>
          <p:cNvPr id="3" name="Content Placeholder 2">
            <a:extLst>
              <a:ext uri="{FF2B5EF4-FFF2-40B4-BE49-F238E27FC236}">
                <a16:creationId xmlns:a16="http://schemas.microsoft.com/office/drawing/2014/main" id="{C335681E-3451-EA4B-95F4-3FFC8DDC0953}"/>
              </a:ext>
            </a:extLst>
          </p:cNvPr>
          <p:cNvSpPr>
            <a:spLocks noGrp="1"/>
          </p:cNvSpPr>
          <p:nvPr>
            <p:ph idx="1"/>
          </p:nvPr>
        </p:nvSpPr>
        <p:spPr>
          <a:xfrm>
            <a:off x="838200" y="1825625"/>
            <a:ext cx="10515600" cy="371792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dirty="0"/>
          </a:p>
        </p:txBody>
      </p:sp>
      <p:sp>
        <p:nvSpPr>
          <p:cNvPr id="5" name="Text Placeholder 6">
            <a:extLst>
              <a:ext uri="{FF2B5EF4-FFF2-40B4-BE49-F238E27FC236}">
                <a16:creationId xmlns:a16="http://schemas.microsoft.com/office/drawing/2014/main" id="{6F07A699-EBBB-E748-9210-A95C31B5E105}"/>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2860081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vsnittsrubri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F100C-02AD-B349-B766-F28450D49AD5}"/>
              </a:ext>
            </a:extLst>
          </p:cNvPr>
          <p:cNvSpPr>
            <a:spLocks noGrp="1"/>
          </p:cNvSpPr>
          <p:nvPr>
            <p:ph type="title"/>
          </p:nvPr>
        </p:nvSpPr>
        <p:spPr>
          <a:xfrm>
            <a:off x="831850" y="1161097"/>
            <a:ext cx="10515600" cy="2852737"/>
          </a:xfrm>
        </p:spPr>
        <p:txBody>
          <a:bodyPr anchor="b"/>
          <a:lstStyle>
            <a:lvl1pPr>
              <a:defRPr sz="6000"/>
            </a:lvl1pPr>
          </a:lstStyle>
          <a:p>
            <a:r>
              <a:rPr lang="sv-SE"/>
              <a:t>Klicka här för att ändra mall för rubrikformat</a:t>
            </a:r>
            <a:endParaRPr lang="en-SE" dirty="0"/>
          </a:p>
        </p:txBody>
      </p:sp>
      <p:sp>
        <p:nvSpPr>
          <p:cNvPr id="3" name="Text Placeholder 2">
            <a:extLst>
              <a:ext uri="{FF2B5EF4-FFF2-40B4-BE49-F238E27FC236}">
                <a16:creationId xmlns:a16="http://schemas.microsoft.com/office/drawing/2014/main" id="{DFA9B44E-9940-0442-83A7-6926F158A32D}"/>
              </a:ext>
            </a:extLst>
          </p:cNvPr>
          <p:cNvSpPr>
            <a:spLocks noGrp="1"/>
          </p:cNvSpPr>
          <p:nvPr>
            <p:ph type="body" idx="1"/>
          </p:nvPr>
        </p:nvSpPr>
        <p:spPr>
          <a:xfrm>
            <a:off x="831850" y="4040822"/>
            <a:ext cx="10515600" cy="1137569"/>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5" name="Text Placeholder 6">
            <a:extLst>
              <a:ext uri="{FF2B5EF4-FFF2-40B4-BE49-F238E27FC236}">
                <a16:creationId xmlns:a16="http://schemas.microsoft.com/office/drawing/2014/main" id="{2D025694-05BB-6A41-88AC-E2A783197CDA}"/>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1249348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Slide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F100C-02AD-B349-B766-F28450D49AD5}"/>
              </a:ext>
            </a:extLst>
          </p:cNvPr>
          <p:cNvSpPr>
            <a:spLocks noGrp="1"/>
          </p:cNvSpPr>
          <p:nvPr>
            <p:ph type="title"/>
          </p:nvPr>
        </p:nvSpPr>
        <p:spPr>
          <a:xfrm>
            <a:off x="831850" y="939026"/>
            <a:ext cx="10515600" cy="4351429"/>
          </a:xfrm>
        </p:spPr>
        <p:txBody>
          <a:bodyPr anchor="ctr">
            <a:normAutofit/>
          </a:bodyPr>
          <a:lstStyle>
            <a:lvl1pPr>
              <a:defRPr sz="4800"/>
            </a:lvl1pPr>
          </a:lstStyle>
          <a:p>
            <a:r>
              <a:rPr lang="sv-SE"/>
              <a:t>Klicka här för att ändra mall för rubrikformat</a:t>
            </a:r>
            <a:endParaRPr lang="en-SE" dirty="0"/>
          </a:p>
        </p:txBody>
      </p:sp>
      <p:sp>
        <p:nvSpPr>
          <p:cNvPr id="5" name="Text Placeholder 6">
            <a:extLst>
              <a:ext uri="{FF2B5EF4-FFF2-40B4-BE49-F238E27FC236}">
                <a16:creationId xmlns:a16="http://schemas.microsoft.com/office/drawing/2014/main" id="{C1613492-9354-5B4E-9CA0-8850EA59F8CB}"/>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4035889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02897-336D-A443-A51C-DCEEA1387F86}"/>
              </a:ext>
            </a:extLst>
          </p:cNvPr>
          <p:cNvSpPr>
            <a:spLocks noGrp="1"/>
          </p:cNvSpPr>
          <p:nvPr>
            <p:ph type="title"/>
          </p:nvPr>
        </p:nvSpPr>
        <p:spPr/>
        <p:txBody>
          <a:bodyPr/>
          <a:lstStyle/>
          <a:p>
            <a:r>
              <a:rPr lang="sv-SE"/>
              <a:t>Klicka här för att ändra mall för rubrikformat</a:t>
            </a:r>
            <a:endParaRPr lang="en-SE"/>
          </a:p>
        </p:txBody>
      </p:sp>
      <p:sp>
        <p:nvSpPr>
          <p:cNvPr id="3" name="Content Placeholder 2">
            <a:extLst>
              <a:ext uri="{FF2B5EF4-FFF2-40B4-BE49-F238E27FC236}">
                <a16:creationId xmlns:a16="http://schemas.microsoft.com/office/drawing/2014/main" id="{8C8C1A26-67F7-9E4C-82F2-2F428F77950C}"/>
              </a:ext>
            </a:extLst>
          </p:cNvPr>
          <p:cNvSpPr>
            <a:spLocks noGrp="1"/>
          </p:cNvSpPr>
          <p:nvPr>
            <p:ph sz="half" idx="1"/>
          </p:nvPr>
        </p:nvSpPr>
        <p:spPr>
          <a:xfrm>
            <a:off x="838200" y="1825625"/>
            <a:ext cx="5181600" cy="373221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Content Placeholder 3">
            <a:extLst>
              <a:ext uri="{FF2B5EF4-FFF2-40B4-BE49-F238E27FC236}">
                <a16:creationId xmlns:a16="http://schemas.microsoft.com/office/drawing/2014/main" id="{0476F5CF-8058-CC4F-89F0-18A480FDC817}"/>
              </a:ext>
            </a:extLst>
          </p:cNvPr>
          <p:cNvSpPr>
            <a:spLocks noGrp="1"/>
          </p:cNvSpPr>
          <p:nvPr>
            <p:ph sz="half" idx="2"/>
          </p:nvPr>
        </p:nvSpPr>
        <p:spPr>
          <a:xfrm>
            <a:off x="6172200" y="1825625"/>
            <a:ext cx="5181600" cy="373221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Text Placeholder 6">
            <a:extLst>
              <a:ext uri="{FF2B5EF4-FFF2-40B4-BE49-F238E27FC236}">
                <a16:creationId xmlns:a16="http://schemas.microsoft.com/office/drawing/2014/main" id="{F472F334-8EC9-E441-99E6-2B7308359719}"/>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1526331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FEF90-821B-A44F-943D-FEC26FE67511}"/>
              </a:ext>
            </a:extLst>
          </p:cNvPr>
          <p:cNvSpPr>
            <a:spLocks noGrp="1"/>
          </p:cNvSpPr>
          <p:nvPr>
            <p:ph type="title"/>
          </p:nvPr>
        </p:nvSpPr>
        <p:spPr>
          <a:xfrm>
            <a:off x="839788" y="365125"/>
            <a:ext cx="10515600" cy="1325563"/>
          </a:xfrm>
        </p:spPr>
        <p:txBody>
          <a:bodyPr/>
          <a:lstStyle/>
          <a:p>
            <a:r>
              <a:rPr lang="sv-SE"/>
              <a:t>Klicka här för att ändra mall för rubrikformat</a:t>
            </a:r>
            <a:endParaRPr lang="en-SE"/>
          </a:p>
        </p:txBody>
      </p:sp>
      <p:sp>
        <p:nvSpPr>
          <p:cNvPr id="3" name="Text Placeholder 2">
            <a:extLst>
              <a:ext uri="{FF2B5EF4-FFF2-40B4-BE49-F238E27FC236}">
                <a16:creationId xmlns:a16="http://schemas.microsoft.com/office/drawing/2014/main" id="{D54C02CC-24D0-2949-8553-4DADBBD3FB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Content Placeholder 3">
            <a:extLst>
              <a:ext uri="{FF2B5EF4-FFF2-40B4-BE49-F238E27FC236}">
                <a16:creationId xmlns:a16="http://schemas.microsoft.com/office/drawing/2014/main" id="{4CE30144-DDED-FB4B-B561-BC1D474967F9}"/>
              </a:ext>
            </a:extLst>
          </p:cNvPr>
          <p:cNvSpPr>
            <a:spLocks noGrp="1"/>
          </p:cNvSpPr>
          <p:nvPr>
            <p:ph sz="half" idx="2"/>
          </p:nvPr>
        </p:nvSpPr>
        <p:spPr>
          <a:xfrm>
            <a:off x="839788" y="2612572"/>
            <a:ext cx="5157787" cy="2973842"/>
          </a:xfrm>
        </p:spPr>
        <p:txBody>
          <a:bodyPr>
            <a:normAutofit/>
          </a:bodyPr>
          <a:lstStyle>
            <a:lvl1pPr>
              <a:defRPr sz="2000"/>
            </a:lvl1pPr>
            <a:lvl2pPr>
              <a:defRPr sz="2000"/>
            </a:lvl2pPr>
            <a:lvl3pPr>
              <a:defRPr sz="2000"/>
            </a:lvl3pPr>
            <a:lvl4pPr>
              <a:defRPr sz="2000"/>
            </a:lvl4pPr>
            <a:lvl5pPr>
              <a:defRPr sz="20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dirty="0"/>
          </a:p>
        </p:txBody>
      </p:sp>
      <p:sp>
        <p:nvSpPr>
          <p:cNvPr id="5" name="Text Placeholder 4">
            <a:extLst>
              <a:ext uri="{FF2B5EF4-FFF2-40B4-BE49-F238E27FC236}">
                <a16:creationId xmlns:a16="http://schemas.microsoft.com/office/drawing/2014/main" id="{2482E14C-4B74-704E-AEAB-3BA967E5D6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Content Placeholder 5">
            <a:extLst>
              <a:ext uri="{FF2B5EF4-FFF2-40B4-BE49-F238E27FC236}">
                <a16:creationId xmlns:a16="http://schemas.microsoft.com/office/drawing/2014/main" id="{95926953-FA80-3A44-ADD4-92D183E0BB69}"/>
              </a:ext>
            </a:extLst>
          </p:cNvPr>
          <p:cNvSpPr>
            <a:spLocks noGrp="1"/>
          </p:cNvSpPr>
          <p:nvPr>
            <p:ph sz="quarter" idx="4"/>
          </p:nvPr>
        </p:nvSpPr>
        <p:spPr>
          <a:xfrm>
            <a:off x="6172200" y="2612572"/>
            <a:ext cx="5183188" cy="2973842"/>
          </a:xfrm>
        </p:spPr>
        <p:txBody>
          <a:bodyPr>
            <a:normAutofit/>
          </a:bodyPr>
          <a:lstStyle>
            <a:lvl1pPr>
              <a:defRPr sz="2000"/>
            </a:lvl1pPr>
            <a:lvl2pPr>
              <a:defRPr sz="2000"/>
            </a:lvl2pPr>
            <a:lvl3pPr>
              <a:defRPr sz="2000"/>
            </a:lvl3pPr>
            <a:lvl4pPr>
              <a:defRPr sz="2000"/>
            </a:lvl4pPr>
            <a:lvl5pPr>
              <a:defRPr sz="20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dirty="0"/>
          </a:p>
        </p:txBody>
      </p:sp>
      <p:sp>
        <p:nvSpPr>
          <p:cNvPr id="8" name="Text Placeholder 6">
            <a:extLst>
              <a:ext uri="{FF2B5EF4-FFF2-40B4-BE49-F238E27FC236}">
                <a16:creationId xmlns:a16="http://schemas.microsoft.com/office/drawing/2014/main" id="{2A677218-DFC7-8A48-AA44-685630FF37A2}"/>
              </a:ext>
            </a:extLst>
          </p:cNvPr>
          <p:cNvSpPr>
            <a:spLocks noGrp="1"/>
          </p:cNvSpPr>
          <p:nvPr>
            <p:ph type="body" sz="quarter" idx="10"/>
          </p:nvPr>
        </p:nvSpPr>
        <p:spPr>
          <a:xfrm>
            <a:off x="1524000" y="6243938"/>
            <a:ext cx="9144000" cy="278832"/>
          </a:xfrm>
        </p:spPr>
        <p:txBody>
          <a:bodyPr>
            <a:noAutofit/>
          </a:bodyPr>
          <a:lstStyle>
            <a:lvl1pPr marL="0" indent="0" algn="ctr">
              <a:buNone/>
              <a:defRPr sz="1200">
                <a:solidFill>
                  <a:schemeClr val="bg1">
                    <a:lumMod val="50000"/>
                  </a:schemeClr>
                </a:solidFill>
                <a:latin typeface="Akkurat-Mono" pitchFamily="49" charset="0"/>
              </a:defRPr>
            </a:lvl1pPr>
            <a:lvl2pPr marL="457200" indent="0" algn="ctr">
              <a:buNone/>
              <a:defRPr sz="1200">
                <a:solidFill>
                  <a:schemeClr val="bg1">
                    <a:lumMod val="50000"/>
                  </a:schemeClr>
                </a:solidFill>
                <a:latin typeface="Akkurat-Mono" pitchFamily="49" charset="0"/>
              </a:defRPr>
            </a:lvl2pPr>
            <a:lvl3pPr marL="914400" indent="0" algn="ctr">
              <a:buNone/>
              <a:defRPr sz="1200">
                <a:solidFill>
                  <a:schemeClr val="bg1">
                    <a:lumMod val="50000"/>
                  </a:schemeClr>
                </a:solidFill>
                <a:latin typeface="Akkurat-Mono" pitchFamily="49" charset="0"/>
              </a:defRPr>
            </a:lvl3pPr>
            <a:lvl4pPr marL="1371600" indent="0" algn="ctr">
              <a:buNone/>
              <a:defRPr sz="1200">
                <a:solidFill>
                  <a:schemeClr val="bg1">
                    <a:lumMod val="50000"/>
                  </a:schemeClr>
                </a:solidFill>
                <a:latin typeface="Akkurat-Mono" pitchFamily="49" charset="0"/>
              </a:defRPr>
            </a:lvl4pPr>
            <a:lvl5pPr marL="1828800" indent="0" algn="ctr">
              <a:buNone/>
              <a:defRPr sz="1200">
                <a:solidFill>
                  <a:schemeClr val="bg1">
                    <a:lumMod val="50000"/>
                  </a:schemeClr>
                </a:solidFill>
                <a:latin typeface="Akkurat-Mono" pitchFamily="49" charset="0"/>
              </a:defRPr>
            </a:lvl5pPr>
          </a:lstStyle>
          <a:p>
            <a:pPr lvl="0"/>
            <a:r>
              <a:rPr lang="sv-SE"/>
              <a:t>Klicka här för att ändra format på bakgrundstexten</a:t>
            </a:r>
          </a:p>
        </p:txBody>
      </p:sp>
    </p:spTree>
    <p:extLst>
      <p:ext uri="{BB962C8B-B14F-4D97-AF65-F5344CB8AC3E}">
        <p14:creationId xmlns:p14="http://schemas.microsoft.com/office/powerpoint/2010/main" val="162982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28FBAAA-222C-7843-86E8-5CB8C3748FB4}"/>
              </a:ext>
            </a:extLst>
          </p:cNvPr>
          <p:cNvSpPr/>
          <p:nvPr userDrawn="1"/>
        </p:nvSpPr>
        <p:spPr>
          <a:xfrm>
            <a:off x="0" y="0"/>
            <a:ext cx="12192000" cy="5915025"/>
          </a:xfrm>
          <a:prstGeom prst="rect">
            <a:avLst/>
          </a:prstGeom>
          <a:solidFill>
            <a:srgbClr val="E9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Title Placeholder 1">
            <a:extLst>
              <a:ext uri="{FF2B5EF4-FFF2-40B4-BE49-F238E27FC236}">
                <a16:creationId xmlns:a16="http://schemas.microsoft.com/office/drawing/2014/main" id="{E663961A-CFB0-D84E-A548-BD7A49613D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endParaRPr lang="en-SE" dirty="0"/>
          </a:p>
        </p:txBody>
      </p:sp>
      <p:sp>
        <p:nvSpPr>
          <p:cNvPr id="3" name="Text Placeholder 2">
            <a:extLst>
              <a:ext uri="{FF2B5EF4-FFF2-40B4-BE49-F238E27FC236}">
                <a16:creationId xmlns:a16="http://schemas.microsoft.com/office/drawing/2014/main" id="{D9935FE1-71BF-8047-A992-3C69C10533A6}"/>
              </a:ext>
            </a:extLst>
          </p:cNvPr>
          <p:cNvSpPr>
            <a:spLocks noGrp="1"/>
          </p:cNvSpPr>
          <p:nvPr>
            <p:ph type="body" idx="1"/>
          </p:nvPr>
        </p:nvSpPr>
        <p:spPr>
          <a:xfrm>
            <a:off x="838200" y="1825625"/>
            <a:ext cx="10515600" cy="395915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dirty="0"/>
          </a:p>
        </p:txBody>
      </p:sp>
      <p:pic>
        <p:nvPicPr>
          <p:cNvPr id="10" name="Picture 9">
            <a:extLst>
              <a:ext uri="{FF2B5EF4-FFF2-40B4-BE49-F238E27FC236}">
                <a16:creationId xmlns:a16="http://schemas.microsoft.com/office/drawing/2014/main" id="{8DA8AC86-BE69-AD49-BC24-CA5D8EFB4A2B}"/>
              </a:ext>
            </a:extLst>
          </p:cNvPr>
          <p:cNvPicPr>
            <a:picLocks noChangeAspect="1"/>
          </p:cNvPicPr>
          <p:nvPr userDrawn="1"/>
        </p:nvPicPr>
        <p:blipFill>
          <a:blip r:embed="rId18"/>
          <a:stretch>
            <a:fillRect/>
          </a:stretch>
        </p:blipFill>
        <p:spPr>
          <a:xfrm>
            <a:off x="11557629" y="6129409"/>
            <a:ext cx="395682" cy="524691"/>
          </a:xfrm>
          <a:prstGeom prst="rect">
            <a:avLst/>
          </a:prstGeom>
        </p:spPr>
      </p:pic>
    </p:spTree>
    <p:extLst>
      <p:ext uri="{BB962C8B-B14F-4D97-AF65-F5344CB8AC3E}">
        <p14:creationId xmlns:p14="http://schemas.microsoft.com/office/powerpoint/2010/main" val="3187067803"/>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8" r:id="rId3"/>
    <p:sldLayoutId id="2147483659" r:id="rId4"/>
    <p:sldLayoutId id="2147483650" r:id="rId5"/>
    <p:sldLayoutId id="2147483651" r:id="rId6"/>
    <p:sldLayoutId id="2147483662" r:id="rId7"/>
    <p:sldLayoutId id="2147483652" r:id="rId8"/>
    <p:sldLayoutId id="2147483653" r:id="rId9"/>
    <p:sldLayoutId id="2147483654" r:id="rId10"/>
    <p:sldLayoutId id="2147483663" r:id="rId11"/>
    <p:sldLayoutId id="2147483657" r:id="rId12"/>
    <p:sldLayoutId id="2147483660" r:id="rId13"/>
    <p:sldLayoutId id="2147483661" r:id="rId14"/>
    <p:sldLayoutId id="2147483655" r:id="rId15"/>
    <p:sldLayoutId id="2147483665" r:id="rId16"/>
  </p:sldLayoutIdLst>
  <p:txStyles>
    <p:titleStyle>
      <a:lvl1pPr algn="l" defTabSz="914400" rtl="0" eaLnBrk="1" latinLnBrk="0" hangingPunct="1">
        <a:lnSpc>
          <a:spcPct val="90000"/>
        </a:lnSpc>
        <a:spcBef>
          <a:spcPct val="0"/>
        </a:spcBef>
        <a:buNone/>
        <a:defRPr sz="4400" b="1" kern="1200">
          <a:solidFill>
            <a:schemeClr val="tx1"/>
          </a:solidFill>
          <a:latin typeface="Proxima Nova Rg" panose="02000506030000020004"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Rg" panose="02000506030000020004"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Rg" panose="02000506030000020004"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Rg" panose="02000506030000020004"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Rg" panose="02000506030000020004"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Rg" panose="02000506030000020004"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etn.se/index.php/nyheter/67964-gsma-allokera-6-ghz-bandet-for-5g.html" TargetMode="External"/><Relationship Id="rId2" Type="http://schemas.openxmlformats.org/officeDocument/2006/relationships/hyperlink" Target="http://dynamicspectrumalliance.org/" TargetMode="External"/><Relationship Id="rId1" Type="http://schemas.openxmlformats.org/officeDocument/2006/relationships/slideLayout" Target="../slideLayouts/slideLayout10.xml"/><Relationship Id="rId4" Type="http://schemas.openxmlformats.org/officeDocument/2006/relationships/hyperlink" Target="https://pts.se/sv/nyheter/radio/2021/uppdaterad-inriktningsplan-for-spektrumhantering/"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10.xml"/><Relationship Id="rId4" Type="http://schemas.openxmlformats.org/officeDocument/2006/relationships/image" Target="../media/image19.tiff"/></Relationships>
</file>

<file path=ppt/slides/_rels/slide21.xml.rels><?xml version="1.0" encoding="UTF-8" standalone="yes"?>
<Relationships xmlns="http://schemas.openxmlformats.org/package/2006/relationships"><Relationship Id="rId2" Type="http://schemas.openxmlformats.org/officeDocument/2006/relationships/hyperlink" Target="https://www.geteduroam.app/" TargetMode="Externa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iki.geant.org/pages/viewpage.action?pageId=133763844" TargetMode="Externa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3" Type="http://schemas.openxmlformats.org/officeDocument/2006/relationships/hyperlink" Target="https://wiki.geant.org/display/H2eduroam" TargetMode="External"/><Relationship Id="rId2" Type="http://schemas.openxmlformats.org/officeDocument/2006/relationships/hyperlink" Target="https://www.extremenetworks.com/resources/ebook/wi-fi-6-6e-for-dummies/" TargetMode="External"/><Relationship Id="rId1" Type="http://schemas.openxmlformats.org/officeDocument/2006/relationships/slideLayout" Target="../slideLayouts/slideLayout5.xml"/><Relationship Id="rId5" Type="http://schemas.openxmlformats.org/officeDocument/2006/relationships/hyperlink" Target="http://www.wi-fi.org/" TargetMode="External"/><Relationship Id="rId4" Type="http://schemas.openxmlformats.org/officeDocument/2006/relationships/hyperlink" Target="http://www.openroaming.or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3698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5" name="Bildobjekt 4">
            <a:extLst>
              <a:ext uri="{FF2B5EF4-FFF2-40B4-BE49-F238E27FC236}">
                <a16:creationId xmlns:a16="http://schemas.microsoft.com/office/drawing/2014/main" id="{B1F025C7-FF5F-FB44-B0A7-95E241222E93}"/>
              </a:ext>
            </a:extLst>
          </p:cNvPr>
          <p:cNvPicPr>
            <a:picLocks noChangeAspect="1"/>
          </p:cNvPicPr>
          <p:nvPr/>
        </p:nvPicPr>
        <p:blipFill>
          <a:blip r:embed="rId2"/>
          <a:stretch>
            <a:fillRect/>
          </a:stretch>
        </p:blipFill>
        <p:spPr>
          <a:xfrm>
            <a:off x="959700" y="80387"/>
            <a:ext cx="10272600" cy="5743575"/>
          </a:xfrm>
          <a:prstGeom prst="rect">
            <a:avLst/>
          </a:prstGeom>
        </p:spPr>
      </p:pic>
    </p:spTree>
    <p:extLst>
      <p:ext uri="{BB962C8B-B14F-4D97-AF65-F5344CB8AC3E}">
        <p14:creationId xmlns:p14="http://schemas.microsoft.com/office/powerpoint/2010/main" val="2986888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5" name="Bildobjekt 4">
            <a:extLst>
              <a:ext uri="{FF2B5EF4-FFF2-40B4-BE49-F238E27FC236}">
                <a16:creationId xmlns:a16="http://schemas.microsoft.com/office/drawing/2014/main" id="{54A8D308-FEF9-D74B-8BEC-B2CE69BD4593}"/>
              </a:ext>
            </a:extLst>
          </p:cNvPr>
          <p:cNvPicPr>
            <a:picLocks noChangeAspect="1"/>
          </p:cNvPicPr>
          <p:nvPr/>
        </p:nvPicPr>
        <p:blipFill>
          <a:blip r:embed="rId2"/>
          <a:stretch>
            <a:fillRect/>
          </a:stretch>
        </p:blipFill>
        <p:spPr>
          <a:xfrm>
            <a:off x="6510338" y="423294"/>
            <a:ext cx="5152639" cy="3005706"/>
          </a:xfrm>
          <a:prstGeom prst="rect">
            <a:avLst/>
          </a:prstGeom>
        </p:spPr>
      </p:pic>
      <p:sp>
        <p:nvSpPr>
          <p:cNvPr id="7" name="textruta 6">
            <a:extLst>
              <a:ext uri="{FF2B5EF4-FFF2-40B4-BE49-F238E27FC236}">
                <a16:creationId xmlns:a16="http://schemas.microsoft.com/office/drawing/2014/main" id="{E42DEF4B-273E-E548-A8F6-2FC7D3DF2DF7}"/>
              </a:ext>
            </a:extLst>
          </p:cNvPr>
          <p:cNvSpPr txBox="1"/>
          <p:nvPr/>
        </p:nvSpPr>
        <p:spPr>
          <a:xfrm>
            <a:off x="622057" y="423294"/>
            <a:ext cx="5557837" cy="5416868"/>
          </a:xfrm>
          <a:prstGeom prst="rect">
            <a:avLst/>
          </a:prstGeom>
          <a:noFill/>
        </p:spPr>
        <p:txBody>
          <a:bodyPr wrap="square" rtlCol="0">
            <a:spAutoFit/>
          </a:bodyPr>
          <a:lstStyle/>
          <a:p>
            <a:r>
              <a:rPr lang="sv-SE" sz="2000" b="1" dirty="0">
                <a:latin typeface="Proxima Nova Rg" panose="02000506030000020004" pitchFamily="2" charset="77"/>
              </a:rPr>
              <a:t>Bara 6 GHz på accesspunkter? Nja kanske inte</a:t>
            </a:r>
            <a:br>
              <a:rPr lang="sv-SE" sz="2000" b="1" dirty="0">
                <a:latin typeface="Proxima Nova Rg" panose="02000506030000020004" pitchFamily="2" charset="77"/>
              </a:rPr>
            </a:br>
            <a:endParaRPr lang="sv-SE" sz="2000" b="1" dirty="0">
              <a:latin typeface="Proxima Nova Rg" panose="02000506030000020004" pitchFamily="2" charset="77"/>
            </a:endParaRPr>
          </a:p>
          <a:p>
            <a:r>
              <a:rPr lang="sv-SE" dirty="0">
                <a:latin typeface="Proxima Nova Rg" panose="02000506030000020004" pitchFamily="2" charset="77"/>
              </a:rPr>
              <a:t>Hur hitta till min 6GHz AP? </a:t>
            </a:r>
          </a:p>
          <a:p>
            <a:pPr marL="342900" indent="-342900">
              <a:buFont typeface="+mj-lt"/>
              <a:buAutoNum type="arabicPeriod"/>
            </a:pPr>
            <a:endParaRPr lang="sv-SE" dirty="0">
              <a:latin typeface="Proxima Nova Rg" panose="02000506030000020004" pitchFamily="2" charset="77"/>
            </a:endParaRPr>
          </a:p>
          <a:p>
            <a:pPr marL="342900" indent="-342900">
              <a:buFont typeface="+mj-lt"/>
              <a:buAutoNum type="arabicPeriod"/>
            </a:pPr>
            <a:r>
              <a:rPr lang="sv-SE" dirty="0">
                <a:latin typeface="Proxima Nova Rg" panose="02000506030000020004" pitchFamily="2" charset="77"/>
              </a:rPr>
              <a:t>802.11v   </a:t>
            </a:r>
            <a:r>
              <a:rPr lang="sv-SE" dirty="0" err="1">
                <a:latin typeface="Proxima Nova Rg" panose="02000506030000020004" pitchFamily="2" charset="77"/>
              </a:rPr>
              <a:t>Reduced</a:t>
            </a:r>
            <a:r>
              <a:rPr lang="sv-SE" dirty="0">
                <a:latin typeface="Proxima Nova Rg" panose="02000506030000020004" pitchFamily="2" charset="77"/>
              </a:rPr>
              <a:t> </a:t>
            </a:r>
            <a:r>
              <a:rPr lang="sv-SE" dirty="0" err="1">
                <a:latin typeface="Proxima Nova Rg" panose="02000506030000020004" pitchFamily="2" charset="77"/>
              </a:rPr>
              <a:t>Neighbour</a:t>
            </a:r>
            <a:r>
              <a:rPr lang="sv-SE" dirty="0">
                <a:latin typeface="Proxima Nova Rg" panose="02000506030000020004" pitchFamily="2" charset="77"/>
              </a:rPr>
              <a:t> </a:t>
            </a:r>
            <a:r>
              <a:rPr lang="sv-SE" dirty="0" err="1">
                <a:latin typeface="Proxima Nova Rg" panose="02000506030000020004" pitchFamily="2" charset="77"/>
              </a:rPr>
              <a:t>report</a:t>
            </a:r>
            <a:r>
              <a:rPr lang="sv-SE" dirty="0">
                <a:latin typeface="Proxima Nova Rg" panose="02000506030000020004" pitchFamily="2" charset="77"/>
              </a:rPr>
              <a:t> rapporterar på 5GHz tillbaka vilka/vilken 6GHz kanaler som finns.</a:t>
            </a:r>
          </a:p>
          <a:p>
            <a:pPr marL="342900" indent="-342900">
              <a:buFont typeface="+mj-lt"/>
              <a:buAutoNum type="arabicPeriod"/>
            </a:pPr>
            <a:endParaRPr lang="sv-SE" dirty="0">
              <a:latin typeface="Proxima Nova Rg" panose="02000506030000020004" pitchFamily="2" charset="77"/>
            </a:endParaRPr>
          </a:p>
          <a:p>
            <a:pPr marL="342900" indent="-342900">
              <a:buFont typeface="+mj-lt"/>
              <a:buAutoNum type="arabicPeriod"/>
            </a:pPr>
            <a:r>
              <a:rPr lang="sv-SE" dirty="0">
                <a:latin typeface="Proxima Nova Rg" panose="02000506030000020004" pitchFamily="2" charset="77"/>
              </a:rPr>
              <a:t>Att aktivt ”</a:t>
            </a:r>
            <a:r>
              <a:rPr lang="sv-SE" dirty="0" err="1">
                <a:latin typeface="Proxima Nova Rg" panose="02000506030000020004" pitchFamily="2" charset="77"/>
              </a:rPr>
              <a:t>Probe:a</a:t>
            </a:r>
            <a:r>
              <a:rPr lang="sv-SE" dirty="0">
                <a:latin typeface="Proxima Nova Rg" panose="02000506030000020004" pitchFamily="2" charset="77"/>
              </a:rPr>
              <a:t>” på 6GHz kommer bara att att kunna göras på var 4:e kanal. Kanalerna 5, 21, 37, 53, 69, 85, (101, 117, 133, 149, 165, 181, 197, 213 och 229). </a:t>
            </a:r>
          </a:p>
          <a:p>
            <a:pPr marL="342900" indent="-342900">
              <a:buFont typeface="+mj-lt"/>
              <a:buAutoNum type="arabicPeriod"/>
            </a:pPr>
            <a:endParaRPr lang="sv-SE" dirty="0">
              <a:latin typeface="Proxima Nova Rg" panose="02000506030000020004" pitchFamily="2" charset="77"/>
            </a:endParaRPr>
          </a:p>
          <a:p>
            <a:pPr marL="342900" indent="-342900">
              <a:buFont typeface="+mj-lt"/>
              <a:buAutoNum type="arabicPeriod"/>
            </a:pPr>
            <a:r>
              <a:rPr lang="sv-SE" dirty="0">
                <a:latin typeface="Proxima Nova Rg" panose="02000506030000020004" pitchFamily="2" charset="77"/>
              </a:rPr>
              <a:t>Att passivt vänta och lyssna på info från AP via </a:t>
            </a:r>
            <a:r>
              <a:rPr lang="sv-SE" dirty="0" err="1">
                <a:latin typeface="Proxima Nova Rg" panose="02000506030000020004" pitchFamily="2" charset="77"/>
              </a:rPr>
              <a:t>sk</a:t>
            </a:r>
            <a:r>
              <a:rPr lang="sv-SE" dirty="0">
                <a:latin typeface="Proxima Nova Rg" panose="02000506030000020004" pitchFamily="2" charset="77"/>
              </a:rPr>
              <a:t> FLIS </a:t>
            </a:r>
            <a:r>
              <a:rPr lang="sv-SE" dirty="0" err="1">
                <a:latin typeface="Proxima Nova Rg" panose="02000506030000020004" pitchFamily="2" charset="77"/>
              </a:rPr>
              <a:t>frames</a:t>
            </a:r>
            <a:r>
              <a:rPr lang="sv-SE" dirty="0">
                <a:latin typeface="Proxima Nova Rg" panose="02000506030000020004" pitchFamily="2" charset="77"/>
              </a:rPr>
              <a:t> (Fast Initial Link Setup) eller </a:t>
            </a:r>
            <a:r>
              <a:rPr lang="sv-SE" dirty="0" err="1">
                <a:latin typeface="Proxima Nova Rg" panose="02000506030000020004" pitchFamily="2" charset="77"/>
              </a:rPr>
              <a:t>sk</a:t>
            </a:r>
            <a:r>
              <a:rPr lang="sv-SE" dirty="0">
                <a:latin typeface="Proxima Nova Rg" panose="02000506030000020004" pitchFamily="2" charset="77"/>
              </a:rPr>
              <a:t> ”</a:t>
            </a:r>
            <a:r>
              <a:rPr lang="sv-SE" dirty="0" err="1">
                <a:latin typeface="Proxima Nova Rg" panose="02000506030000020004" pitchFamily="2" charset="77"/>
              </a:rPr>
              <a:t>unsolicited</a:t>
            </a:r>
            <a:r>
              <a:rPr lang="sv-SE" dirty="0">
                <a:latin typeface="Proxima Nova Rg" panose="02000506030000020004" pitchFamily="2" charset="77"/>
              </a:rPr>
              <a:t> </a:t>
            </a:r>
            <a:r>
              <a:rPr lang="sv-SE" dirty="0" err="1">
                <a:latin typeface="Proxima Nova Rg" panose="02000506030000020004" pitchFamily="2" charset="77"/>
              </a:rPr>
              <a:t>probe</a:t>
            </a:r>
            <a:r>
              <a:rPr lang="sv-SE" dirty="0">
                <a:latin typeface="Proxima Nova Rg" panose="02000506030000020004" pitchFamily="2" charset="77"/>
              </a:rPr>
              <a:t> </a:t>
            </a:r>
            <a:r>
              <a:rPr lang="sv-SE" dirty="0" err="1">
                <a:latin typeface="Proxima Nova Rg" panose="02000506030000020004" pitchFamily="2" charset="77"/>
              </a:rPr>
              <a:t>response</a:t>
            </a:r>
            <a:r>
              <a:rPr lang="sv-SE" dirty="0">
                <a:latin typeface="Proxima Nova Rg" panose="02000506030000020004" pitchFamily="2" charset="77"/>
              </a:rPr>
              <a:t> </a:t>
            </a:r>
            <a:r>
              <a:rPr lang="sv-SE" dirty="0" err="1">
                <a:latin typeface="Proxima Nova Rg" panose="02000506030000020004" pitchFamily="2" charset="77"/>
              </a:rPr>
              <a:t>frames</a:t>
            </a:r>
            <a:r>
              <a:rPr lang="sv-SE" dirty="0">
                <a:latin typeface="Proxima Nova Rg" panose="02000506030000020004" pitchFamily="2" charset="77"/>
              </a:rPr>
              <a:t>” ( </a:t>
            </a:r>
            <a:r>
              <a:rPr lang="sv-SE" dirty="0" err="1">
                <a:latin typeface="Proxima Nova Rg" panose="02000506030000020004" pitchFamily="2" charset="77"/>
              </a:rPr>
              <a:t>probe</a:t>
            </a:r>
            <a:r>
              <a:rPr lang="sv-SE" dirty="0">
                <a:latin typeface="Proxima Nova Rg" panose="02000506030000020004" pitchFamily="2" charset="77"/>
              </a:rPr>
              <a:t> </a:t>
            </a:r>
            <a:r>
              <a:rPr lang="sv-SE" dirty="0" err="1">
                <a:latin typeface="Proxima Nova Rg" panose="02000506030000020004" pitchFamily="2" charset="77"/>
              </a:rPr>
              <a:t>response</a:t>
            </a:r>
            <a:r>
              <a:rPr lang="sv-SE" dirty="0">
                <a:latin typeface="Proxima Nova Rg" panose="02000506030000020004" pitchFamily="2" charset="77"/>
              </a:rPr>
              <a:t> utan fråga från klient).  Cirka 20ms per kanal</a:t>
            </a:r>
          </a:p>
          <a:p>
            <a:endParaRPr lang="sv-SE" dirty="0">
              <a:latin typeface="Proxima Nova Rg" panose="02000506030000020004" pitchFamily="2" charset="77"/>
            </a:endParaRPr>
          </a:p>
        </p:txBody>
      </p:sp>
      <p:pic>
        <p:nvPicPr>
          <p:cNvPr id="8" name="Bildobjekt 7">
            <a:extLst>
              <a:ext uri="{FF2B5EF4-FFF2-40B4-BE49-F238E27FC236}">
                <a16:creationId xmlns:a16="http://schemas.microsoft.com/office/drawing/2014/main" id="{E2E73AA7-F554-AD4F-AA98-A18AD264A43E}"/>
              </a:ext>
            </a:extLst>
          </p:cNvPr>
          <p:cNvPicPr>
            <a:picLocks noChangeAspect="1"/>
          </p:cNvPicPr>
          <p:nvPr/>
        </p:nvPicPr>
        <p:blipFill>
          <a:blip r:embed="rId3"/>
          <a:stretch>
            <a:fillRect/>
          </a:stretch>
        </p:blipFill>
        <p:spPr>
          <a:xfrm>
            <a:off x="6510338" y="3620397"/>
            <a:ext cx="5152639" cy="1884530"/>
          </a:xfrm>
          <a:prstGeom prst="rect">
            <a:avLst/>
          </a:prstGeom>
        </p:spPr>
      </p:pic>
    </p:spTree>
    <p:extLst>
      <p:ext uri="{BB962C8B-B14F-4D97-AF65-F5344CB8AC3E}">
        <p14:creationId xmlns:p14="http://schemas.microsoft.com/office/powerpoint/2010/main" val="945393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2" name="Bildobjekt 1">
            <a:extLst>
              <a:ext uri="{FF2B5EF4-FFF2-40B4-BE49-F238E27FC236}">
                <a16:creationId xmlns:a16="http://schemas.microsoft.com/office/drawing/2014/main" id="{3D35BCFE-65DE-4B4C-B16B-CDF95944EBC1}"/>
              </a:ext>
            </a:extLst>
          </p:cNvPr>
          <p:cNvPicPr>
            <a:picLocks noChangeAspect="1"/>
          </p:cNvPicPr>
          <p:nvPr/>
        </p:nvPicPr>
        <p:blipFill>
          <a:blip r:embed="rId2"/>
          <a:stretch>
            <a:fillRect/>
          </a:stretch>
        </p:blipFill>
        <p:spPr>
          <a:xfrm>
            <a:off x="1860197" y="2013743"/>
            <a:ext cx="8471606" cy="2830513"/>
          </a:xfrm>
          <a:prstGeom prst="rect">
            <a:avLst/>
          </a:prstGeom>
        </p:spPr>
      </p:pic>
      <p:sp>
        <p:nvSpPr>
          <p:cNvPr id="3" name="textruta 2">
            <a:extLst>
              <a:ext uri="{FF2B5EF4-FFF2-40B4-BE49-F238E27FC236}">
                <a16:creationId xmlns:a16="http://schemas.microsoft.com/office/drawing/2014/main" id="{B74968BC-FFD2-724D-A799-51D74953FD22}"/>
              </a:ext>
            </a:extLst>
          </p:cNvPr>
          <p:cNvSpPr txBox="1"/>
          <p:nvPr/>
        </p:nvSpPr>
        <p:spPr>
          <a:xfrm>
            <a:off x="1874043" y="614061"/>
            <a:ext cx="8443913" cy="584775"/>
          </a:xfrm>
          <a:prstGeom prst="rect">
            <a:avLst/>
          </a:prstGeom>
          <a:noFill/>
        </p:spPr>
        <p:txBody>
          <a:bodyPr wrap="square" rtlCol="0">
            <a:spAutoFit/>
          </a:bodyPr>
          <a:lstStyle/>
          <a:p>
            <a:pPr algn="ctr"/>
            <a:r>
              <a:rPr lang="sv-SE" sz="3200" b="1" dirty="0">
                <a:latin typeface="Proxima Nova Rg" panose="02000506030000020004" pitchFamily="2" charset="77"/>
              </a:rPr>
              <a:t>6GHz Kanal-layout för EU tills vidare…</a:t>
            </a:r>
          </a:p>
        </p:txBody>
      </p:sp>
    </p:spTree>
    <p:extLst>
      <p:ext uri="{BB962C8B-B14F-4D97-AF65-F5344CB8AC3E}">
        <p14:creationId xmlns:p14="http://schemas.microsoft.com/office/powerpoint/2010/main" val="435099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
        <p:nvSpPr>
          <p:cNvPr id="5" name="textruta 4">
            <a:extLst>
              <a:ext uri="{FF2B5EF4-FFF2-40B4-BE49-F238E27FC236}">
                <a16:creationId xmlns:a16="http://schemas.microsoft.com/office/drawing/2014/main" id="{92B23FF4-0389-CE42-9ACF-3D056BE4919E}"/>
              </a:ext>
            </a:extLst>
          </p:cNvPr>
          <p:cNvSpPr txBox="1"/>
          <p:nvPr/>
        </p:nvSpPr>
        <p:spPr>
          <a:xfrm>
            <a:off x="838200" y="455731"/>
            <a:ext cx="10526486" cy="1446550"/>
          </a:xfrm>
          <a:prstGeom prst="rect">
            <a:avLst/>
          </a:prstGeom>
          <a:noFill/>
        </p:spPr>
        <p:txBody>
          <a:bodyPr wrap="square" rtlCol="0">
            <a:spAutoFit/>
          </a:bodyPr>
          <a:lstStyle/>
          <a:p>
            <a:r>
              <a:rPr lang="sv-SE" sz="4400" b="1" dirty="0">
                <a:latin typeface="Proxima Nova Rg" panose="02000506030000020004" pitchFamily="2" charset="77"/>
              </a:rPr>
              <a:t>Filterproblematiken med WiFi6E och hur nuvarande tillverkare löst det</a:t>
            </a:r>
          </a:p>
        </p:txBody>
      </p:sp>
      <p:sp>
        <p:nvSpPr>
          <p:cNvPr id="6" name="textruta 5">
            <a:extLst>
              <a:ext uri="{FF2B5EF4-FFF2-40B4-BE49-F238E27FC236}">
                <a16:creationId xmlns:a16="http://schemas.microsoft.com/office/drawing/2014/main" id="{EC1832E8-43C1-2E41-8C66-C5D84F9CF988}"/>
              </a:ext>
            </a:extLst>
          </p:cNvPr>
          <p:cNvSpPr txBox="1"/>
          <p:nvPr/>
        </p:nvSpPr>
        <p:spPr>
          <a:xfrm>
            <a:off x="838200" y="2252731"/>
            <a:ext cx="10039350" cy="1477328"/>
          </a:xfrm>
          <a:prstGeom prst="rect">
            <a:avLst/>
          </a:prstGeom>
          <a:noFill/>
        </p:spPr>
        <p:txBody>
          <a:bodyPr wrap="square" rtlCol="0">
            <a:spAutoFit/>
          </a:bodyPr>
          <a:lstStyle/>
          <a:p>
            <a:r>
              <a:rPr lang="sv-SE" dirty="0">
                <a:latin typeface="Proxima Nova Rg" panose="02000506030000020004" pitchFamily="2" charset="77"/>
              </a:rPr>
              <a:t>Svårt att på samma AP köra en radio på hög 5GHz kanal och en annan på låg 6GHz kanal</a:t>
            </a:r>
          </a:p>
          <a:p>
            <a:r>
              <a:rPr lang="sv-SE" dirty="0">
                <a:latin typeface="Proxima Nova Rg" panose="02000506030000020004" pitchFamily="2" charset="77"/>
              </a:rPr>
              <a:t>Vissa tillverkare kommer inte att använda de första 6GHz kanalerna för att lösa detta.</a:t>
            </a:r>
          </a:p>
          <a:p>
            <a:r>
              <a:rPr lang="sv-SE" dirty="0">
                <a:latin typeface="Proxima Nova Rg" panose="02000506030000020004" pitchFamily="2" charset="77"/>
              </a:rPr>
              <a:t>Andra kör med </a:t>
            </a:r>
            <a:r>
              <a:rPr lang="sv-SE" dirty="0" err="1">
                <a:latin typeface="Proxima Nova Rg" panose="02000506030000020004" pitchFamily="2" charset="77"/>
              </a:rPr>
              <a:t>flexradio</a:t>
            </a:r>
            <a:r>
              <a:rPr lang="sv-SE" dirty="0">
                <a:latin typeface="Proxima Nova Rg" panose="02000506030000020004" pitchFamily="2" charset="77"/>
              </a:rPr>
              <a:t> på höga 5GHz eller 6GHz samt en dedicerad 5GHz radio som bara arbetar på låga 5GHz bandet. (Arista C360)</a:t>
            </a:r>
          </a:p>
          <a:p>
            <a:r>
              <a:rPr lang="sv-SE" dirty="0">
                <a:latin typeface="Proxima Nova Rg" panose="02000506030000020004" pitchFamily="2" charset="77"/>
              </a:rPr>
              <a:t>Bättre efter 2025. </a:t>
            </a:r>
            <a:r>
              <a:rPr lang="sv-SE" dirty="0">
                <a:latin typeface="Proxima Nova Rg" panose="02000506030000020004" pitchFamily="2" charset="77"/>
                <a:sym typeface="Wingdings" pitchFamily="2" charset="2"/>
              </a:rPr>
              <a:t></a:t>
            </a:r>
            <a:endParaRPr lang="sv-SE" dirty="0">
              <a:latin typeface="Proxima Nova Rg" panose="02000506030000020004" pitchFamily="2" charset="77"/>
            </a:endParaRPr>
          </a:p>
        </p:txBody>
      </p:sp>
      <p:pic>
        <p:nvPicPr>
          <p:cNvPr id="2" name="Bildobjekt 1">
            <a:extLst>
              <a:ext uri="{FF2B5EF4-FFF2-40B4-BE49-F238E27FC236}">
                <a16:creationId xmlns:a16="http://schemas.microsoft.com/office/drawing/2014/main" id="{1D8DBBA8-E1C6-644F-8D83-4B2797E8F230}"/>
              </a:ext>
            </a:extLst>
          </p:cNvPr>
          <p:cNvPicPr>
            <a:picLocks noChangeAspect="1"/>
          </p:cNvPicPr>
          <p:nvPr/>
        </p:nvPicPr>
        <p:blipFill>
          <a:blip r:embed="rId2"/>
          <a:stretch>
            <a:fillRect/>
          </a:stretch>
        </p:blipFill>
        <p:spPr>
          <a:xfrm>
            <a:off x="838200" y="4180994"/>
            <a:ext cx="9563100" cy="1111769"/>
          </a:xfrm>
          <a:prstGeom prst="rect">
            <a:avLst/>
          </a:prstGeom>
        </p:spPr>
      </p:pic>
    </p:spTree>
    <p:extLst>
      <p:ext uri="{BB962C8B-B14F-4D97-AF65-F5344CB8AC3E}">
        <p14:creationId xmlns:p14="http://schemas.microsoft.com/office/powerpoint/2010/main" val="1532906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75DECE8-32F0-154D-AB92-A5D1D38F1B45}"/>
              </a:ext>
            </a:extLst>
          </p:cNvPr>
          <p:cNvSpPr>
            <a:spLocks noGrp="1"/>
          </p:cNvSpPr>
          <p:nvPr>
            <p:ph type="title"/>
          </p:nvPr>
        </p:nvSpPr>
        <p:spPr/>
        <p:txBody>
          <a:bodyPr/>
          <a:lstStyle/>
          <a:p>
            <a:r>
              <a:rPr lang="sv-SE" dirty="0"/>
              <a:t>Frågan om </a:t>
            </a:r>
            <a:r>
              <a:rPr lang="sv-SE" dirty="0" err="1"/>
              <a:t>mGig</a:t>
            </a:r>
            <a:r>
              <a:rPr lang="sv-SE" dirty="0"/>
              <a:t> och 60W </a:t>
            </a:r>
            <a:r>
              <a:rPr lang="sv-SE" dirty="0" err="1"/>
              <a:t>PoE</a:t>
            </a:r>
            <a:endParaRPr lang="sv-SE" dirty="0"/>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
        <p:nvSpPr>
          <p:cNvPr id="3" name="textruta 2">
            <a:extLst>
              <a:ext uri="{FF2B5EF4-FFF2-40B4-BE49-F238E27FC236}">
                <a16:creationId xmlns:a16="http://schemas.microsoft.com/office/drawing/2014/main" id="{85E7919D-9D0E-0A4A-84FC-BD98D4AAD392}"/>
              </a:ext>
            </a:extLst>
          </p:cNvPr>
          <p:cNvSpPr txBox="1"/>
          <p:nvPr/>
        </p:nvSpPr>
        <p:spPr>
          <a:xfrm>
            <a:off x="838200" y="2095709"/>
            <a:ext cx="10285325" cy="3477875"/>
          </a:xfrm>
          <a:prstGeom prst="rect">
            <a:avLst/>
          </a:prstGeom>
          <a:noFill/>
        </p:spPr>
        <p:txBody>
          <a:bodyPr wrap="square" rtlCol="0">
            <a:spAutoFit/>
          </a:bodyPr>
          <a:lstStyle/>
          <a:p>
            <a:pPr marL="285750" indent="-285750">
              <a:buFont typeface="Arial" panose="020B0604020202020204" pitchFamily="34" charset="0"/>
              <a:buChar char="•"/>
            </a:pPr>
            <a:r>
              <a:rPr lang="sv-SE" sz="2000" dirty="0">
                <a:latin typeface="Proxima Nova Rg" panose="02000506030000020004" pitchFamily="2" charset="77"/>
              </a:rPr>
              <a:t>En fullutrustad 3-band AP med 4x4 på 5 och 6GHz bandet kommer att dra mer än 30W.</a:t>
            </a:r>
          </a:p>
          <a:p>
            <a:pPr marL="285750" indent="-285750">
              <a:buFont typeface="Arial" panose="020B0604020202020204" pitchFamily="34" charset="0"/>
              <a:buChar char="•"/>
            </a:pPr>
            <a:r>
              <a:rPr lang="sv-SE" sz="2000" dirty="0">
                <a:latin typeface="Proxima Nova Rg" panose="02000506030000020004" pitchFamily="2" charset="77"/>
              </a:rPr>
              <a:t>För tillfället är det bara Arista som har en WiFi6E AP som drar mer än 30W. Aruba och Extreme löser problemet genom en enklare 2x2 MIMO AP.  Men fler AP som drar mer än 30W är på G från flera tillverkare.</a:t>
            </a:r>
          </a:p>
          <a:p>
            <a:pPr marL="285750" indent="-285750">
              <a:buFont typeface="Arial" panose="020B0604020202020204" pitchFamily="34" charset="0"/>
              <a:buChar char="•"/>
            </a:pPr>
            <a:r>
              <a:rPr lang="sv-SE" sz="2000" dirty="0">
                <a:latin typeface="Proxima Nova Rg" panose="02000506030000020004" pitchFamily="2" charset="77"/>
              </a:rPr>
              <a:t>Om man kör 20/40MHz kanalplan är det tveksamt om man kan fylla en 1Gb/s pipa.</a:t>
            </a:r>
          </a:p>
          <a:p>
            <a:pPr marL="285750" indent="-285750">
              <a:buFont typeface="Arial" panose="020B0604020202020204" pitchFamily="34" charset="0"/>
              <a:buChar char="•"/>
            </a:pPr>
            <a:r>
              <a:rPr lang="sv-SE" sz="2000" dirty="0">
                <a:latin typeface="Proxima Nova Rg" panose="02000506030000020004" pitchFamily="2" charset="77"/>
              </a:rPr>
              <a:t>Kanske framtida accesspunkter kan fås att dra mindre än 30W men om 3-4 år kommer WiFi7 (802.11be) och då….</a:t>
            </a:r>
          </a:p>
          <a:p>
            <a:pPr marL="285750" indent="-285750">
              <a:buFont typeface="Arial" panose="020B0604020202020204" pitchFamily="34" charset="0"/>
              <a:buChar char="•"/>
            </a:pPr>
            <a:r>
              <a:rPr lang="sv-SE" sz="2000" dirty="0">
                <a:latin typeface="Proxima Nova Rg" panose="02000506030000020004" pitchFamily="2" charset="77"/>
              </a:rPr>
              <a:t>Har man inga planer på att införa WiFi6E kan man lugnt köra vidare med 1 Gig och 30W </a:t>
            </a:r>
            <a:r>
              <a:rPr lang="sv-SE" sz="2000" dirty="0" err="1">
                <a:latin typeface="Proxima Nova Rg" panose="02000506030000020004" pitchFamily="2" charset="77"/>
              </a:rPr>
              <a:t>PoE</a:t>
            </a:r>
            <a:r>
              <a:rPr lang="sv-SE" sz="2000" dirty="0">
                <a:latin typeface="Proxima Nova Rg" panose="02000506030000020004" pitchFamily="2" charset="77"/>
              </a:rPr>
              <a:t> </a:t>
            </a:r>
            <a:r>
              <a:rPr lang="sv-SE" sz="2000" dirty="0" err="1">
                <a:latin typeface="Proxima Nova Rg" panose="02000506030000020004" pitchFamily="2" charset="77"/>
              </a:rPr>
              <a:t>switchar</a:t>
            </a:r>
            <a:r>
              <a:rPr lang="sv-SE" sz="2000" dirty="0">
                <a:latin typeface="Proxima Nova Rg" panose="02000506030000020004" pitchFamily="2" charset="77"/>
              </a:rPr>
              <a:t>.</a:t>
            </a:r>
          </a:p>
          <a:p>
            <a:pPr marL="285750" indent="-285750">
              <a:buFont typeface="Arial" panose="020B0604020202020204" pitchFamily="34" charset="0"/>
              <a:buChar char="•"/>
            </a:pPr>
            <a:endParaRPr lang="sv-SE" sz="2000" dirty="0">
              <a:latin typeface="Proxima Nova Rg" panose="02000506030000020004" pitchFamily="2" charset="77"/>
            </a:endParaRPr>
          </a:p>
          <a:p>
            <a:endParaRPr lang="sv-SE" sz="2000" dirty="0">
              <a:latin typeface="Proxima Nova Rg" panose="02000506030000020004" pitchFamily="2" charset="77"/>
            </a:endParaRPr>
          </a:p>
        </p:txBody>
      </p:sp>
    </p:spTree>
    <p:extLst>
      <p:ext uri="{BB962C8B-B14F-4D97-AF65-F5344CB8AC3E}">
        <p14:creationId xmlns:p14="http://schemas.microsoft.com/office/powerpoint/2010/main" val="3519448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DA0DE5-342E-0840-8472-E8275C8CBB9B}"/>
              </a:ext>
            </a:extLst>
          </p:cNvPr>
          <p:cNvSpPr>
            <a:spLocks noGrp="1"/>
          </p:cNvSpPr>
          <p:nvPr>
            <p:ph type="title"/>
          </p:nvPr>
        </p:nvSpPr>
        <p:spPr/>
        <p:txBody>
          <a:bodyPr/>
          <a:lstStyle/>
          <a:p>
            <a:r>
              <a:rPr lang="sv-SE" dirty="0"/>
              <a:t>Ja, men behöver jag WiFi6E då??</a:t>
            </a:r>
          </a:p>
        </p:txBody>
      </p:sp>
      <p:sp>
        <p:nvSpPr>
          <p:cNvPr id="3" name="Platshållare för innehåll 2">
            <a:extLst>
              <a:ext uri="{FF2B5EF4-FFF2-40B4-BE49-F238E27FC236}">
                <a16:creationId xmlns:a16="http://schemas.microsoft.com/office/drawing/2014/main" id="{85DFD415-FE1F-EE47-B1CF-050E250A2DA9}"/>
              </a:ext>
            </a:extLst>
          </p:cNvPr>
          <p:cNvSpPr>
            <a:spLocks noGrp="1"/>
          </p:cNvSpPr>
          <p:nvPr>
            <p:ph idx="1"/>
          </p:nvPr>
        </p:nvSpPr>
        <p:spPr>
          <a:xfrm>
            <a:off x="838200" y="2069960"/>
            <a:ext cx="10515600" cy="3473590"/>
          </a:xfrm>
        </p:spPr>
        <p:txBody>
          <a:bodyPr>
            <a:normAutofit/>
          </a:bodyPr>
          <a:lstStyle/>
          <a:p>
            <a:r>
              <a:rPr lang="sv-SE" sz="2000" dirty="0"/>
              <a:t>It </a:t>
            </a:r>
            <a:r>
              <a:rPr lang="sv-SE" sz="2000" dirty="0" err="1"/>
              <a:t>depends</a:t>
            </a:r>
            <a:r>
              <a:rPr lang="sv-SE" sz="2000" dirty="0"/>
              <a:t>. </a:t>
            </a:r>
            <a:r>
              <a:rPr lang="sv-SE" sz="2000" dirty="0">
                <a:sym typeface="Wingdings" pitchFamily="2" charset="2"/>
              </a:rPr>
              <a:t></a:t>
            </a:r>
          </a:p>
          <a:p>
            <a:r>
              <a:rPr lang="sv-SE" sz="2000" dirty="0">
                <a:sym typeface="Wingdings" pitchFamily="2" charset="2"/>
              </a:rPr>
              <a:t>Räcker kapacitet i nuvarande infrastruktur till?</a:t>
            </a:r>
          </a:p>
          <a:p>
            <a:r>
              <a:rPr lang="sv-SE" sz="2000" dirty="0">
                <a:sym typeface="Wingdings" pitchFamily="2" charset="2"/>
              </a:rPr>
              <a:t>Finns ett behov av väldigt högt prioriterade klienter/användare?</a:t>
            </a:r>
          </a:p>
          <a:p>
            <a:r>
              <a:rPr lang="sv-SE" sz="2000" dirty="0">
                <a:sym typeface="Wingdings" pitchFamily="2" charset="2"/>
              </a:rPr>
              <a:t>Delar du lokaler med andra som ”inkräktar” på ”ditt” spektrum?</a:t>
            </a:r>
          </a:p>
          <a:p>
            <a:endParaRPr lang="sv-SE" sz="2000" dirty="0"/>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Tree>
    <p:extLst>
      <p:ext uri="{BB962C8B-B14F-4D97-AF65-F5344CB8AC3E}">
        <p14:creationId xmlns:p14="http://schemas.microsoft.com/office/powerpoint/2010/main" val="12791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3B2B0A4-E453-8A4E-A233-7C9240D7D456}"/>
              </a:ext>
            </a:extLst>
          </p:cNvPr>
          <p:cNvSpPr>
            <a:spLocks noGrp="1"/>
          </p:cNvSpPr>
          <p:nvPr>
            <p:ph type="title"/>
          </p:nvPr>
        </p:nvSpPr>
        <p:spPr/>
        <p:txBody>
          <a:bodyPr>
            <a:normAutofit/>
          </a:bodyPr>
          <a:lstStyle/>
          <a:p>
            <a:r>
              <a:rPr lang="sv-SE" sz="3600" dirty="0"/>
              <a:t>Spektrumproblematiken (Bara UNII-5 i EU??) </a:t>
            </a:r>
            <a:r>
              <a:rPr lang="sv-SE" sz="3600" dirty="0">
                <a:sym typeface="Wingdings" pitchFamily="2" charset="2"/>
              </a:rPr>
              <a:t></a:t>
            </a:r>
            <a:endParaRPr lang="sv-SE" sz="3600" dirty="0"/>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
        <p:nvSpPr>
          <p:cNvPr id="3" name="textruta 2">
            <a:extLst>
              <a:ext uri="{FF2B5EF4-FFF2-40B4-BE49-F238E27FC236}">
                <a16:creationId xmlns:a16="http://schemas.microsoft.com/office/drawing/2014/main" id="{EB37B559-6E18-E14F-B55C-9026F1365117}"/>
              </a:ext>
            </a:extLst>
          </p:cNvPr>
          <p:cNvSpPr txBox="1"/>
          <p:nvPr/>
        </p:nvSpPr>
        <p:spPr>
          <a:xfrm>
            <a:off x="838200" y="2090842"/>
            <a:ext cx="10458450" cy="2862322"/>
          </a:xfrm>
          <a:prstGeom prst="rect">
            <a:avLst/>
          </a:prstGeom>
          <a:noFill/>
        </p:spPr>
        <p:txBody>
          <a:bodyPr wrap="square" rtlCol="0">
            <a:spAutoFit/>
          </a:bodyPr>
          <a:lstStyle/>
          <a:p>
            <a:r>
              <a:rPr lang="sv-SE" dirty="0">
                <a:latin typeface="Proxima Nova Rg" panose="02000506030000020004" pitchFamily="2" charset="77"/>
              </a:rPr>
              <a:t>802.11be (WiFi7) kommer om bara 3-4 år och då kommer i princip hela 6GHz bandet vara ett krav för att det ska fungera.</a:t>
            </a:r>
          </a:p>
          <a:p>
            <a:endParaRPr lang="sv-SE" dirty="0">
              <a:latin typeface="Proxima Nova Rg" panose="02000506030000020004" pitchFamily="2" charset="77"/>
            </a:endParaRPr>
          </a:p>
          <a:p>
            <a:r>
              <a:rPr lang="sv-SE" dirty="0">
                <a:latin typeface="Proxima Nova Rg" panose="02000506030000020004" pitchFamily="2" charset="77"/>
                <a:hlinkClick r:id="rId2"/>
              </a:rPr>
              <a:t>http://dynamicspectrumalliance.org</a:t>
            </a:r>
            <a:r>
              <a:rPr lang="sv-SE" dirty="0">
                <a:latin typeface="Proxima Nova Rg" panose="02000506030000020004" pitchFamily="2" charset="77"/>
              </a:rPr>
              <a:t> </a:t>
            </a:r>
          </a:p>
          <a:p>
            <a:endParaRPr lang="sv-SE" dirty="0">
              <a:latin typeface="Proxima Nova Rg" panose="02000506030000020004" pitchFamily="2" charset="77"/>
            </a:endParaRPr>
          </a:p>
          <a:p>
            <a:r>
              <a:rPr lang="sv-SE" dirty="0">
                <a:latin typeface="Proxima Nova Rg" panose="02000506030000020004" pitchFamily="2" charset="77"/>
              </a:rPr>
              <a:t>GSMA är </a:t>
            </a:r>
            <a:r>
              <a:rPr lang="sv-SE" dirty="0" err="1">
                <a:latin typeface="Proxima Nova Rg" panose="02000506030000020004" pitchFamily="2" charset="77"/>
              </a:rPr>
              <a:t>WiFi</a:t>
            </a:r>
            <a:r>
              <a:rPr lang="sv-SE" dirty="0">
                <a:latin typeface="Proxima Nova Rg" panose="02000506030000020004" pitchFamily="2" charset="77"/>
              </a:rPr>
              <a:t> </a:t>
            </a:r>
            <a:r>
              <a:rPr lang="sv-SE" dirty="0" err="1">
                <a:latin typeface="Proxima Nova Rg" panose="02000506030000020004" pitchFamily="2" charset="77"/>
              </a:rPr>
              <a:t>branchens</a:t>
            </a:r>
            <a:r>
              <a:rPr lang="sv-SE" dirty="0">
                <a:latin typeface="Proxima Nova Rg" panose="02000506030000020004" pitchFamily="2" charset="77"/>
              </a:rPr>
              <a:t> svurna fiende:</a:t>
            </a:r>
            <a:br>
              <a:rPr lang="sv-SE" dirty="0">
                <a:latin typeface="Proxima Nova Rg" panose="02000506030000020004" pitchFamily="2" charset="77"/>
              </a:rPr>
            </a:br>
            <a:r>
              <a:rPr lang="sv-SE" dirty="0">
                <a:latin typeface="Proxima Nova Rg" panose="02000506030000020004" pitchFamily="2" charset="77"/>
                <a:hlinkClick r:id="rId3"/>
              </a:rPr>
              <a:t>https://etn.se/index.php/nyheter/67964-gsma-allokera-6-ghz-bandet-for-5g.html</a:t>
            </a:r>
            <a:endParaRPr lang="sv-SE" dirty="0">
              <a:latin typeface="Proxima Nova Rg" panose="02000506030000020004" pitchFamily="2" charset="77"/>
            </a:endParaRPr>
          </a:p>
          <a:p>
            <a:endParaRPr lang="sv-SE" dirty="0">
              <a:latin typeface="Proxima Nova Rg" panose="02000506030000020004" pitchFamily="2" charset="77"/>
            </a:endParaRPr>
          </a:p>
          <a:p>
            <a:r>
              <a:rPr lang="sv-SE" dirty="0">
                <a:latin typeface="Proxima Nova Rg" panose="02000506030000020004" pitchFamily="2" charset="77"/>
              </a:rPr>
              <a:t>PTS är ett bra ställe att framföra åsikter:  ;)</a:t>
            </a:r>
            <a:br>
              <a:rPr lang="sv-SE" dirty="0">
                <a:latin typeface="Proxima Nova Rg" panose="02000506030000020004" pitchFamily="2" charset="77"/>
              </a:rPr>
            </a:br>
            <a:r>
              <a:rPr lang="sv-SE" dirty="0">
                <a:latin typeface="Proxima Nova Rg" panose="02000506030000020004" pitchFamily="2" charset="77"/>
                <a:hlinkClick r:id="rId4"/>
              </a:rPr>
              <a:t>https://pts.se/sv/nyheter/radio/2021/uppdaterad-inriktningsplan-for-spektrumhantering/</a:t>
            </a:r>
            <a:r>
              <a:rPr lang="sv-SE" dirty="0">
                <a:latin typeface="Proxima Nova Rg" panose="02000506030000020004" pitchFamily="2" charset="77"/>
              </a:rPr>
              <a:t> </a:t>
            </a:r>
          </a:p>
        </p:txBody>
      </p:sp>
    </p:spTree>
    <p:extLst>
      <p:ext uri="{BB962C8B-B14F-4D97-AF65-F5344CB8AC3E}">
        <p14:creationId xmlns:p14="http://schemas.microsoft.com/office/powerpoint/2010/main" val="754800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A9CE425-9A44-6E41-AD71-73F00CFCAF77}"/>
              </a:ext>
            </a:extLst>
          </p:cNvPr>
          <p:cNvSpPr>
            <a:spLocks noGrp="1"/>
          </p:cNvSpPr>
          <p:nvPr>
            <p:ph type="title"/>
          </p:nvPr>
        </p:nvSpPr>
        <p:spPr/>
        <p:txBody>
          <a:bodyPr/>
          <a:lstStyle/>
          <a:p>
            <a:pPr algn="ctr"/>
            <a:r>
              <a:rPr lang="sv-SE" dirty="0"/>
              <a:t>Andra frågor runt WiFi6E?</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2050" name="Picture 2" descr="Funny Questions And Answers For Kids">
            <a:extLst>
              <a:ext uri="{FF2B5EF4-FFF2-40B4-BE49-F238E27FC236}">
                <a16:creationId xmlns:a16="http://schemas.microsoft.com/office/drawing/2014/main" id="{95F0BFF1-86AC-044C-9E17-7BDDE3DE72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3931" y="1754764"/>
            <a:ext cx="7704137" cy="33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407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4B68B06-D28C-AC4C-91BC-3918C520D3F7}"/>
              </a:ext>
            </a:extLst>
          </p:cNvPr>
          <p:cNvSpPr>
            <a:spLocks noGrp="1"/>
          </p:cNvSpPr>
          <p:nvPr>
            <p:ph type="title"/>
          </p:nvPr>
        </p:nvSpPr>
        <p:spPr>
          <a:xfrm>
            <a:off x="285750" y="365126"/>
            <a:ext cx="11601450" cy="937162"/>
          </a:xfrm>
        </p:spPr>
        <p:txBody>
          <a:bodyPr>
            <a:normAutofit/>
          </a:bodyPr>
          <a:lstStyle/>
          <a:p>
            <a:pPr algn="ctr"/>
            <a:r>
              <a:rPr lang="sv-SE" sz="2400" dirty="0"/>
              <a:t>…och nu över till </a:t>
            </a:r>
            <a:r>
              <a:rPr lang="sv-SE" sz="2400" dirty="0" err="1"/>
              <a:t>eduroamrelaterat</a:t>
            </a:r>
            <a:r>
              <a:rPr lang="sv-SE" sz="2400" dirty="0"/>
              <a:t> men först minns vi en fallen vän och ledare.</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3" name="Bildobjekt 2">
            <a:extLst>
              <a:ext uri="{FF2B5EF4-FFF2-40B4-BE49-F238E27FC236}">
                <a16:creationId xmlns:a16="http://schemas.microsoft.com/office/drawing/2014/main" id="{A351633C-0ACE-A941-A9F9-B6B31CDAC910}"/>
              </a:ext>
            </a:extLst>
          </p:cNvPr>
          <p:cNvPicPr>
            <a:picLocks noChangeAspect="1"/>
          </p:cNvPicPr>
          <p:nvPr/>
        </p:nvPicPr>
        <p:blipFill>
          <a:blip r:embed="rId2"/>
          <a:stretch>
            <a:fillRect/>
          </a:stretch>
        </p:blipFill>
        <p:spPr>
          <a:xfrm>
            <a:off x="2286929" y="1302288"/>
            <a:ext cx="7618141" cy="4445369"/>
          </a:xfrm>
          <a:prstGeom prst="rect">
            <a:avLst/>
          </a:prstGeom>
        </p:spPr>
      </p:pic>
    </p:spTree>
    <p:extLst>
      <p:ext uri="{BB962C8B-B14F-4D97-AF65-F5344CB8AC3E}">
        <p14:creationId xmlns:p14="http://schemas.microsoft.com/office/powerpoint/2010/main" val="2559261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BFCC995-39D8-D74F-BD37-A7E02FEA85EB}"/>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sv-SE" dirty="0"/>
              <a:t>CAT finns och fungerar men har brister</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a:xfrm>
            <a:off x="1524000" y="6243938"/>
            <a:ext cx="9144000" cy="278832"/>
          </a:xfrm>
        </p:spPr>
        <p:txBody>
          <a:bodyPr vert="horz" lIns="91440" tIns="45720" rIns="91440" bIns="45720" rtlCol="0">
            <a:normAutofit/>
          </a:bodyPr>
          <a:lstStyle/>
          <a:p>
            <a:r>
              <a:rPr lang="sv-SE" kern="1200">
                <a:latin typeface="Akkurat-Mono" pitchFamily="49" charset="0"/>
                <a:ea typeface="+mn-ea"/>
                <a:cs typeface="+mn-cs"/>
              </a:rPr>
              <a:t>SUNETDAGARNA hösten 2021</a:t>
            </a:r>
          </a:p>
        </p:txBody>
      </p:sp>
      <p:graphicFrame>
        <p:nvGraphicFramePr>
          <p:cNvPr id="6" name="textruta 2">
            <a:extLst>
              <a:ext uri="{FF2B5EF4-FFF2-40B4-BE49-F238E27FC236}">
                <a16:creationId xmlns:a16="http://schemas.microsoft.com/office/drawing/2014/main" id="{04A32B8C-A01A-48F6-9CDE-49CBE14E37EB}"/>
              </a:ext>
            </a:extLst>
          </p:cNvPr>
          <p:cNvGraphicFramePr/>
          <p:nvPr>
            <p:extLst>
              <p:ext uri="{D42A27DB-BD31-4B8C-83A1-F6EECF244321}">
                <p14:modId xmlns:p14="http://schemas.microsoft.com/office/powerpoint/2010/main" val="2234807556"/>
              </p:ext>
            </p:extLst>
          </p:nvPr>
        </p:nvGraphicFramePr>
        <p:xfrm>
          <a:off x="838200" y="2511872"/>
          <a:ext cx="9829800" cy="2910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8901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499F520-FB6F-EA45-8E86-7641148A7932}"/>
              </a:ext>
            </a:extLst>
          </p:cNvPr>
          <p:cNvSpPr>
            <a:spLocks noGrp="1"/>
          </p:cNvSpPr>
          <p:nvPr>
            <p:ph type="ctrTitle"/>
          </p:nvPr>
        </p:nvSpPr>
        <p:spPr>
          <a:xfrm>
            <a:off x="975731" y="465860"/>
            <a:ext cx="10240537" cy="3093770"/>
          </a:xfrm>
        </p:spPr>
        <p:txBody>
          <a:bodyPr>
            <a:normAutofit/>
          </a:bodyPr>
          <a:lstStyle/>
          <a:p>
            <a:r>
              <a:rPr lang="sv-SE" sz="4000" dirty="0"/>
              <a:t>WiFi6E? </a:t>
            </a:r>
            <a:r>
              <a:rPr lang="sv-SE" sz="4000" dirty="0" err="1"/>
              <a:t>You</a:t>
            </a:r>
            <a:r>
              <a:rPr lang="sv-SE" sz="4000" dirty="0"/>
              <a:t> bet! </a:t>
            </a:r>
            <a:br>
              <a:rPr lang="sv-SE" sz="4000" dirty="0"/>
            </a:br>
            <a:r>
              <a:rPr lang="sv-SE" sz="4000" dirty="0"/>
              <a:t>Zen and the art </a:t>
            </a:r>
            <a:r>
              <a:rPr lang="sv-SE" sz="4000" dirty="0" err="1"/>
              <a:t>of</a:t>
            </a:r>
            <a:r>
              <a:rPr lang="sv-SE" sz="4000" dirty="0"/>
              <a:t> </a:t>
            </a:r>
            <a:r>
              <a:rPr lang="sv-SE" sz="4000" dirty="0" err="1"/>
              <a:t>eduroam</a:t>
            </a:r>
            <a:r>
              <a:rPr lang="sv-SE" sz="4000" dirty="0"/>
              <a:t> och senaste om </a:t>
            </a:r>
            <a:r>
              <a:rPr lang="sv-SE" sz="4000" dirty="0" err="1"/>
              <a:t>OpenRoaming</a:t>
            </a:r>
            <a:r>
              <a:rPr lang="sv-SE" sz="4000" dirty="0"/>
              <a:t> samt </a:t>
            </a:r>
            <a:r>
              <a:rPr lang="sv-SE" sz="4000" dirty="0" err="1"/>
              <a:t>geteduroam</a:t>
            </a:r>
            <a:r>
              <a:rPr lang="sv-SE" sz="4000" dirty="0"/>
              <a:t>.</a:t>
            </a:r>
          </a:p>
        </p:txBody>
      </p:sp>
      <p:sp>
        <p:nvSpPr>
          <p:cNvPr id="3" name="Underrubrik 2">
            <a:extLst>
              <a:ext uri="{FF2B5EF4-FFF2-40B4-BE49-F238E27FC236}">
                <a16:creationId xmlns:a16="http://schemas.microsoft.com/office/drawing/2014/main" id="{48D9F856-1986-5D40-8ABA-D0757D90EE4C}"/>
              </a:ext>
            </a:extLst>
          </p:cNvPr>
          <p:cNvSpPr>
            <a:spLocks noGrp="1"/>
          </p:cNvSpPr>
          <p:nvPr>
            <p:ph type="subTitle" idx="1"/>
          </p:nvPr>
        </p:nvSpPr>
        <p:spPr>
          <a:xfrm>
            <a:off x="1523999" y="4065563"/>
            <a:ext cx="9144000" cy="1182189"/>
          </a:xfrm>
        </p:spPr>
        <p:txBody>
          <a:bodyPr/>
          <a:lstStyle/>
          <a:p>
            <a:r>
              <a:rPr lang="sv-SE" sz="2000" dirty="0"/>
              <a:t>Presentation och samtal med</a:t>
            </a:r>
            <a:br>
              <a:rPr lang="sv-SE" sz="2000" dirty="0"/>
            </a:br>
            <a:r>
              <a:rPr lang="sv-SE" sz="2000" dirty="0"/>
              <a:t>Herr Nilsson</a:t>
            </a:r>
          </a:p>
          <a:p>
            <a:endParaRPr lang="sv-SE" dirty="0"/>
          </a:p>
        </p:txBody>
      </p:sp>
      <p:sp>
        <p:nvSpPr>
          <p:cNvPr id="4" name="Platshållare för text 3">
            <a:extLst>
              <a:ext uri="{FF2B5EF4-FFF2-40B4-BE49-F238E27FC236}">
                <a16:creationId xmlns:a16="http://schemas.microsoft.com/office/drawing/2014/main" id="{880DEF8D-869A-494F-AEF6-EC55BA355959}"/>
              </a:ext>
            </a:extLst>
          </p:cNvPr>
          <p:cNvSpPr>
            <a:spLocks noGrp="1"/>
          </p:cNvSpPr>
          <p:nvPr>
            <p:ph type="body" sz="quarter" idx="10"/>
          </p:nvPr>
        </p:nvSpPr>
        <p:spPr/>
        <p:txBody>
          <a:bodyPr/>
          <a:lstStyle/>
          <a:p>
            <a:r>
              <a:rPr lang="sv-SE" dirty="0"/>
              <a:t>SUNETDAGARNA hösten 2021</a:t>
            </a:r>
          </a:p>
          <a:p>
            <a:endParaRPr lang="sv-SE" dirty="0"/>
          </a:p>
        </p:txBody>
      </p:sp>
    </p:spTree>
    <p:extLst>
      <p:ext uri="{BB962C8B-B14F-4D97-AF65-F5344CB8AC3E}">
        <p14:creationId xmlns:p14="http://schemas.microsoft.com/office/powerpoint/2010/main" val="38252913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C9EF52E-412D-7740-AA04-31184FECB5E1}"/>
              </a:ext>
            </a:extLst>
          </p:cNvPr>
          <p:cNvSpPr>
            <a:spLocks noGrp="1"/>
          </p:cNvSpPr>
          <p:nvPr>
            <p:ph type="title"/>
          </p:nvPr>
        </p:nvSpPr>
        <p:spPr/>
        <p:txBody>
          <a:bodyPr/>
          <a:lstStyle/>
          <a:p>
            <a:pPr algn="ctr"/>
            <a:r>
              <a:rPr lang="sv-SE" dirty="0" err="1"/>
              <a:t>geteduroam</a:t>
            </a:r>
            <a:r>
              <a:rPr lang="sv-SE" dirty="0"/>
              <a:t>, a new </a:t>
            </a:r>
            <a:r>
              <a:rPr lang="sv-SE" dirty="0" err="1"/>
              <a:t>hope</a:t>
            </a:r>
            <a:r>
              <a:rPr lang="sv-SE" dirty="0"/>
              <a:t>….</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5" name="Bildobjekt 4" descr="En bild som visar text&#10;&#10;Automatiskt genererad beskrivning">
            <a:extLst>
              <a:ext uri="{FF2B5EF4-FFF2-40B4-BE49-F238E27FC236}">
                <a16:creationId xmlns:a16="http://schemas.microsoft.com/office/drawing/2014/main" id="{B193360E-FDCA-8B44-B44B-9CB72EEDF826}"/>
              </a:ext>
            </a:extLst>
          </p:cNvPr>
          <p:cNvPicPr>
            <a:picLocks noChangeAspect="1"/>
          </p:cNvPicPr>
          <p:nvPr/>
        </p:nvPicPr>
        <p:blipFill>
          <a:blip r:embed="rId2"/>
          <a:stretch>
            <a:fillRect/>
          </a:stretch>
        </p:blipFill>
        <p:spPr>
          <a:xfrm>
            <a:off x="3724249" y="2363654"/>
            <a:ext cx="3358069" cy="2509837"/>
          </a:xfrm>
          <a:prstGeom prst="rect">
            <a:avLst/>
          </a:prstGeom>
        </p:spPr>
      </p:pic>
      <p:pic>
        <p:nvPicPr>
          <p:cNvPr id="7" name="Bildobjekt 6" descr="En bild som visar text, person, person&#10;&#10;Automatiskt genererad beskrivning">
            <a:extLst>
              <a:ext uri="{FF2B5EF4-FFF2-40B4-BE49-F238E27FC236}">
                <a16:creationId xmlns:a16="http://schemas.microsoft.com/office/drawing/2014/main" id="{D46E79CA-5916-B148-B61E-4B1FD9B8A7A1}"/>
              </a:ext>
            </a:extLst>
          </p:cNvPr>
          <p:cNvPicPr>
            <a:picLocks noChangeAspect="1"/>
          </p:cNvPicPr>
          <p:nvPr/>
        </p:nvPicPr>
        <p:blipFill>
          <a:blip r:embed="rId3"/>
          <a:stretch>
            <a:fillRect/>
          </a:stretch>
        </p:blipFill>
        <p:spPr>
          <a:xfrm>
            <a:off x="139698" y="2363654"/>
            <a:ext cx="3518356" cy="2509837"/>
          </a:xfrm>
          <a:prstGeom prst="rect">
            <a:avLst/>
          </a:prstGeom>
        </p:spPr>
      </p:pic>
      <p:pic>
        <p:nvPicPr>
          <p:cNvPr id="9" name="Bildobjekt 8">
            <a:extLst>
              <a:ext uri="{FF2B5EF4-FFF2-40B4-BE49-F238E27FC236}">
                <a16:creationId xmlns:a16="http://schemas.microsoft.com/office/drawing/2014/main" id="{F0E98D48-FD96-4E44-AE45-4888A9F06DED}"/>
              </a:ext>
            </a:extLst>
          </p:cNvPr>
          <p:cNvPicPr>
            <a:picLocks noChangeAspect="1"/>
          </p:cNvPicPr>
          <p:nvPr/>
        </p:nvPicPr>
        <p:blipFill rotWithShape="1">
          <a:blip r:embed="rId4"/>
          <a:srcRect t="1936"/>
          <a:stretch/>
        </p:blipFill>
        <p:spPr>
          <a:xfrm>
            <a:off x="7148514" y="2363653"/>
            <a:ext cx="4903788" cy="2509837"/>
          </a:xfrm>
          <a:prstGeom prst="rect">
            <a:avLst/>
          </a:prstGeom>
        </p:spPr>
      </p:pic>
    </p:spTree>
    <p:extLst>
      <p:ext uri="{BB962C8B-B14F-4D97-AF65-F5344CB8AC3E}">
        <p14:creationId xmlns:p14="http://schemas.microsoft.com/office/powerpoint/2010/main" val="3579758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99266D63-7DC7-3640-A20F-6718AC17FDDE}"/>
              </a:ext>
            </a:extLst>
          </p:cNvPr>
          <p:cNvSpPr>
            <a:spLocks noGrp="1"/>
          </p:cNvSpPr>
          <p:nvPr>
            <p:ph type="title"/>
          </p:nvPr>
        </p:nvSpPr>
        <p:spPr/>
        <p:txBody>
          <a:bodyPr/>
          <a:lstStyle/>
          <a:p>
            <a:r>
              <a:rPr lang="sv-SE" dirty="0"/>
              <a:t>Status </a:t>
            </a:r>
            <a:r>
              <a:rPr lang="sv-SE" dirty="0" err="1"/>
              <a:t>geteduroam</a:t>
            </a:r>
            <a:r>
              <a:rPr lang="sv-SE" dirty="0"/>
              <a:t> i SUNET</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
        <p:nvSpPr>
          <p:cNvPr id="5" name="textruta 4">
            <a:extLst>
              <a:ext uri="{FF2B5EF4-FFF2-40B4-BE49-F238E27FC236}">
                <a16:creationId xmlns:a16="http://schemas.microsoft.com/office/drawing/2014/main" id="{D0B473C8-9502-DC4E-8931-72ACCC9A748F}"/>
              </a:ext>
            </a:extLst>
          </p:cNvPr>
          <p:cNvSpPr txBox="1"/>
          <p:nvPr/>
        </p:nvSpPr>
        <p:spPr>
          <a:xfrm>
            <a:off x="842963" y="2071688"/>
            <a:ext cx="10159982" cy="3139321"/>
          </a:xfrm>
          <a:prstGeom prst="rect">
            <a:avLst/>
          </a:prstGeom>
          <a:noFill/>
        </p:spPr>
        <p:txBody>
          <a:bodyPr wrap="square" rtlCol="0">
            <a:spAutoFit/>
          </a:bodyPr>
          <a:lstStyle/>
          <a:p>
            <a:r>
              <a:rPr lang="sv-SE" dirty="0">
                <a:latin typeface="Proxima Nova Rg" panose="02000506030000020004" pitchFamily="2" charset="77"/>
              </a:rPr>
              <a:t>En pilot sajt </a:t>
            </a:r>
            <a:r>
              <a:rPr lang="sv-SE" dirty="0" err="1">
                <a:latin typeface="Proxima Nova Rg" panose="02000506030000020004" pitchFamily="2" charset="77"/>
              </a:rPr>
              <a:t>get.eduroam.se</a:t>
            </a:r>
            <a:r>
              <a:rPr lang="sv-SE" dirty="0">
                <a:latin typeface="Proxima Nova Rg" panose="02000506030000020004" pitchFamily="2" charset="77"/>
              </a:rPr>
              <a:t> som vi testat och utvärderat en dryg månad.</a:t>
            </a:r>
          </a:p>
          <a:p>
            <a:r>
              <a:rPr lang="sv-SE" dirty="0">
                <a:latin typeface="Proxima Nova Rg" panose="02000506030000020004" pitchFamily="2" charset="77"/>
              </a:rPr>
              <a:t>Det finns ett antal saker som behöver fixas och diskuteras med utvecklar innan vi kör i produktion:</a:t>
            </a:r>
          </a:p>
          <a:p>
            <a:endParaRPr lang="sv-SE" dirty="0">
              <a:latin typeface="Proxima Nova Rg" panose="02000506030000020004" pitchFamily="2" charset="77"/>
            </a:endParaRPr>
          </a:p>
          <a:p>
            <a:r>
              <a:rPr lang="sv-SE" dirty="0" err="1">
                <a:latin typeface="Proxima Nova Rg" panose="02000506030000020004" pitchFamily="2" charset="77"/>
              </a:rPr>
              <a:t>Adminportal</a:t>
            </a:r>
            <a:r>
              <a:rPr lang="sv-SE" dirty="0">
                <a:latin typeface="Proxima Nova Rg" panose="02000506030000020004" pitchFamily="2" charset="77"/>
              </a:rPr>
              <a:t> saknas för att </a:t>
            </a:r>
            <a:r>
              <a:rPr lang="sv-SE" dirty="0" err="1">
                <a:latin typeface="Proxima Nova Rg" panose="02000506030000020004" pitchFamily="2" charset="77"/>
              </a:rPr>
              <a:t>revokera</a:t>
            </a:r>
            <a:r>
              <a:rPr lang="sv-SE" dirty="0">
                <a:latin typeface="Proxima Nova Rg" panose="02000506030000020004" pitchFamily="2" charset="77"/>
              </a:rPr>
              <a:t> cert samt finna koppling </a:t>
            </a:r>
            <a:r>
              <a:rPr lang="sv-SE" dirty="0" err="1">
                <a:latin typeface="Proxima Nova Rg" panose="02000506030000020004" pitchFamily="2" charset="77"/>
              </a:rPr>
              <a:t>PsuedoID</a:t>
            </a:r>
            <a:r>
              <a:rPr lang="sv-SE" dirty="0">
                <a:latin typeface="Proxima Nova Rg" panose="02000506030000020004" pitchFamily="2" charset="77"/>
              </a:rPr>
              <a:t> -&gt; </a:t>
            </a:r>
            <a:r>
              <a:rPr lang="sv-SE" dirty="0" err="1">
                <a:latin typeface="Proxima Nova Rg" panose="02000506030000020004" pitchFamily="2" charset="77"/>
              </a:rPr>
              <a:t>User</a:t>
            </a:r>
            <a:r>
              <a:rPr lang="sv-SE" dirty="0">
                <a:latin typeface="Proxima Nova Rg" panose="02000506030000020004" pitchFamily="2" charset="77"/>
              </a:rPr>
              <a:t>.</a:t>
            </a:r>
          </a:p>
          <a:p>
            <a:r>
              <a:rPr lang="sv-SE" dirty="0">
                <a:latin typeface="Proxima Nova Rg" panose="02000506030000020004" pitchFamily="2" charset="77"/>
              </a:rPr>
              <a:t>Koden skriven i PHP (kanske inte något man vill underhålla 10 år framåt)</a:t>
            </a:r>
          </a:p>
          <a:p>
            <a:r>
              <a:rPr lang="sv-SE" dirty="0">
                <a:latin typeface="Proxima Nova Rg" panose="02000506030000020004" pitchFamily="2" charset="77"/>
              </a:rPr>
              <a:t>Certifikat och nycklar sparas i en gemensam databastillsammans med annat  (säkerhet?)</a:t>
            </a:r>
          </a:p>
          <a:p>
            <a:endParaRPr lang="sv-SE" dirty="0">
              <a:latin typeface="Proxima Nova Rg" panose="02000506030000020004" pitchFamily="2" charset="77"/>
            </a:endParaRPr>
          </a:p>
          <a:p>
            <a:r>
              <a:rPr lang="sv-SE" dirty="0">
                <a:latin typeface="Proxima Nova Rg" panose="02000506030000020004" pitchFamily="2" charset="77"/>
              </a:rPr>
              <a:t>Men det funkar. </a:t>
            </a:r>
            <a:r>
              <a:rPr lang="sv-SE" dirty="0">
                <a:latin typeface="Proxima Nova Rg" panose="02000506030000020004" pitchFamily="2" charset="77"/>
                <a:sym typeface="Wingdings" pitchFamily="2" charset="2"/>
              </a:rPr>
              <a:t></a:t>
            </a:r>
          </a:p>
          <a:p>
            <a:endParaRPr lang="sv-SE" dirty="0">
              <a:latin typeface="Proxima Nova Rg" panose="02000506030000020004" pitchFamily="2" charset="77"/>
              <a:sym typeface="Wingdings" pitchFamily="2" charset="2"/>
            </a:endParaRPr>
          </a:p>
          <a:p>
            <a:r>
              <a:rPr lang="sv-SE" dirty="0">
                <a:latin typeface="Proxima Nova Rg" panose="02000506030000020004" pitchFamily="2" charset="77"/>
                <a:sym typeface="Wingdings" pitchFamily="2" charset="2"/>
              </a:rPr>
              <a:t>Läs om </a:t>
            </a:r>
            <a:r>
              <a:rPr lang="sv-SE" dirty="0" err="1">
                <a:latin typeface="Proxima Nova Rg" panose="02000506030000020004" pitchFamily="2" charset="77"/>
                <a:sym typeface="Wingdings" pitchFamily="2" charset="2"/>
              </a:rPr>
              <a:t>geteduroam</a:t>
            </a:r>
            <a:r>
              <a:rPr lang="sv-SE" dirty="0">
                <a:latin typeface="Proxima Nova Rg" panose="02000506030000020004" pitchFamily="2" charset="77"/>
                <a:sym typeface="Wingdings" pitchFamily="2" charset="2"/>
              </a:rPr>
              <a:t> på </a:t>
            </a:r>
            <a:r>
              <a:rPr lang="sv-SE" dirty="0">
                <a:latin typeface="Proxima Nova Rg" panose="02000506030000020004" pitchFamily="2" charset="77"/>
                <a:hlinkClick r:id="rId2"/>
              </a:rPr>
              <a:t>https://www.geteduroam.app</a:t>
            </a:r>
            <a:r>
              <a:rPr lang="sv-SE" dirty="0">
                <a:latin typeface="Proxima Nova Rg" panose="02000506030000020004" pitchFamily="2" charset="77"/>
              </a:rPr>
              <a:t> eller kika på bilderna från vårens Sunetdagar.</a:t>
            </a:r>
          </a:p>
          <a:p>
            <a:endParaRPr lang="sv-SE" dirty="0">
              <a:latin typeface="Proxima Nova Rg" panose="02000506030000020004" pitchFamily="2" charset="77"/>
            </a:endParaRPr>
          </a:p>
        </p:txBody>
      </p:sp>
    </p:spTree>
    <p:extLst>
      <p:ext uri="{BB962C8B-B14F-4D97-AF65-F5344CB8AC3E}">
        <p14:creationId xmlns:p14="http://schemas.microsoft.com/office/powerpoint/2010/main" val="173537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757375D-D94E-3541-A382-C1132B299E7D}"/>
              </a:ext>
            </a:extLst>
          </p:cNvPr>
          <p:cNvSpPr>
            <a:spLocks noGrp="1"/>
          </p:cNvSpPr>
          <p:nvPr>
            <p:ph type="title"/>
          </p:nvPr>
        </p:nvSpPr>
        <p:spPr/>
        <p:txBody>
          <a:bodyPr/>
          <a:lstStyle/>
          <a:p>
            <a:r>
              <a:rPr lang="sv-SE" dirty="0"/>
              <a:t>Hur vill vi att </a:t>
            </a:r>
            <a:r>
              <a:rPr lang="sv-SE" dirty="0" err="1"/>
              <a:t>geteduroam</a:t>
            </a:r>
            <a:r>
              <a:rPr lang="sv-SE" dirty="0"/>
              <a:t> ska fungera?</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
        <p:nvSpPr>
          <p:cNvPr id="5" name="textruta 4">
            <a:extLst>
              <a:ext uri="{FF2B5EF4-FFF2-40B4-BE49-F238E27FC236}">
                <a16:creationId xmlns:a16="http://schemas.microsoft.com/office/drawing/2014/main" id="{B08EBC08-3E41-E148-A2FA-40105FEA7456}"/>
              </a:ext>
            </a:extLst>
          </p:cNvPr>
          <p:cNvSpPr txBox="1"/>
          <p:nvPr/>
        </p:nvSpPr>
        <p:spPr>
          <a:xfrm>
            <a:off x="838201" y="1903219"/>
            <a:ext cx="10020300" cy="3416320"/>
          </a:xfrm>
          <a:prstGeom prst="rect">
            <a:avLst/>
          </a:prstGeom>
          <a:noFill/>
        </p:spPr>
        <p:txBody>
          <a:bodyPr wrap="square" rtlCol="0">
            <a:spAutoFit/>
          </a:bodyPr>
          <a:lstStyle/>
          <a:p>
            <a:r>
              <a:rPr lang="sv-SE" dirty="0">
                <a:latin typeface="Proxima Nova Rg" panose="02000506030000020004" pitchFamily="2" charset="77"/>
              </a:rPr>
              <a:t>Nuvarande lösning lämnar ett antal funktioner olösta:</a:t>
            </a:r>
          </a:p>
          <a:p>
            <a:r>
              <a:rPr lang="sv-SE" dirty="0" err="1">
                <a:latin typeface="Proxima Nova Rg" panose="02000506030000020004" pitchFamily="2" charset="77"/>
              </a:rPr>
              <a:t>Certfikatrevokering</a:t>
            </a:r>
            <a:r>
              <a:rPr lang="sv-SE" dirty="0">
                <a:latin typeface="Proxima Nova Rg" panose="02000506030000020004" pitchFamily="2" charset="77"/>
              </a:rPr>
              <a:t> spärra användare, auktorisation och spårbarhet (</a:t>
            </a:r>
            <a:r>
              <a:rPr lang="sv-SE" dirty="0" err="1">
                <a:latin typeface="Proxima Nova Rg" panose="02000506030000020004" pitchFamily="2" charset="77"/>
              </a:rPr>
              <a:t>geteduroam</a:t>
            </a:r>
            <a:r>
              <a:rPr lang="sv-SE" dirty="0">
                <a:latin typeface="Proxima Nova Rg" panose="02000506030000020004" pitchFamily="2" charset="77"/>
              </a:rPr>
              <a:t> genererar </a:t>
            </a:r>
            <a:r>
              <a:rPr lang="sv-SE" dirty="0" err="1">
                <a:latin typeface="Proxima Nova Rg" panose="02000506030000020004" pitchFamily="2" charset="77"/>
              </a:rPr>
              <a:t>psuedu</a:t>
            </a:r>
            <a:r>
              <a:rPr lang="sv-SE" dirty="0">
                <a:latin typeface="Proxima Nova Rg" panose="02000506030000020004" pitchFamily="2" charset="77"/>
              </a:rPr>
              <a:t>-identiteter).</a:t>
            </a:r>
          </a:p>
          <a:p>
            <a:endParaRPr lang="sv-SE" dirty="0">
              <a:latin typeface="Proxima Nova Rg" panose="02000506030000020004" pitchFamily="2" charset="77"/>
            </a:endParaRPr>
          </a:p>
          <a:p>
            <a:r>
              <a:rPr lang="sv-SE" dirty="0">
                <a:latin typeface="Proxima Nova Rg" panose="02000506030000020004" pitchFamily="2" charset="77"/>
              </a:rPr>
              <a:t>Förslag att diskutera. Tre smaker av </a:t>
            </a:r>
            <a:r>
              <a:rPr lang="sv-SE" dirty="0" err="1">
                <a:latin typeface="Proxima Nova Rg" panose="02000506030000020004" pitchFamily="2" charset="77"/>
              </a:rPr>
              <a:t>geteduroam</a:t>
            </a:r>
            <a:r>
              <a:rPr lang="sv-SE" dirty="0">
                <a:latin typeface="Proxima Nova Rg" panose="02000506030000020004" pitchFamily="2" charset="77"/>
              </a:rPr>
              <a:t>:</a:t>
            </a:r>
          </a:p>
          <a:p>
            <a:pPr marL="342900" indent="-342900">
              <a:buFont typeface="+mj-lt"/>
              <a:buAutoNum type="arabicPeriod"/>
            </a:pPr>
            <a:r>
              <a:rPr lang="sv-SE" dirty="0">
                <a:latin typeface="Proxima Nova Rg" panose="02000506030000020004" pitchFamily="2" charset="77"/>
              </a:rPr>
              <a:t>Nuvarande lösning för mindre </a:t>
            </a:r>
            <a:r>
              <a:rPr lang="sv-SE" dirty="0" err="1">
                <a:latin typeface="Proxima Nova Rg" panose="02000506030000020004" pitchFamily="2" charset="77"/>
              </a:rPr>
              <a:t>IdP:er</a:t>
            </a:r>
            <a:r>
              <a:rPr lang="sv-SE" dirty="0">
                <a:latin typeface="Proxima Nova Rg" panose="02000506030000020004" pitchFamily="2" charset="77"/>
              </a:rPr>
              <a:t> som bara vill få </a:t>
            </a:r>
            <a:r>
              <a:rPr lang="sv-SE" dirty="0" err="1">
                <a:latin typeface="Proxima Nova Rg" panose="02000506030000020004" pitchFamily="2" charset="77"/>
              </a:rPr>
              <a:t>eduroam</a:t>
            </a:r>
            <a:r>
              <a:rPr lang="sv-SE" dirty="0">
                <a:latin typeface="Proxima Nova Rg" panose="02000506030000020004" pitchFamily="2" charset="77"/>
              </a:rPr>
              <a:t> att fungera (</a:t>
            </a:r>
            <a:r>
              <a:rPr lang="sv-SE" dirty="0" err="1">
                <a:latin typeface="Proxima Nova Rg" panose="02000506030000020004" pitchFamily="2" charset="77"/>
              </a:rPr>
              <a:t>adminportal</a:t>
            </a:r>
            <a:r>
              <a:rPr lang="sv-SE" dirty="0">
                <a:latin typeface="Proxima Nova Rg" panose="02000506030000020004" pitchFamily="2" charset="77"/>
              </a:rPr>
              <a:t> saknas)</a:t>
            </a:r>
          </a:p>
          <a:p>
            <a:pPr marL="342900" indent="-342900">
              <a:buFont typeface="+mj-lt"/>
              <a:buAutoNum type="arabicPeriod"/>
            </a:pPr>
            <a:r>
              <a:rPr lang="sv-SE" dirty="0">
                <a:latin typeface="Proxima Nova Rg" panose="02000506030000020004" pitchFamily="2" charset="77"/>
              </a:rPr>
              <a:t>Samma som 1 men utan </a:t>
            </a:r>
            <a:r>
              <a:rPr lang="sv-SE" dirty="0" err="1">
                <a:latin typeface="Proxima Nova Rg" panose="02000506030000020004" pitchFamily="2" charset="77"/>
              </a:rPr>
              <a:t>Psuedo</a:t>
            </a:r>
            <a:r>
              <a:rPr lang="sv-SE" dirty="0">
                <a:latin typeface="Proxima Nova Rg" panose="02000506030000020004" pitchFamily="2" charset="77"/>
              </a:rPr>
              <a:t>-Id för att möjliggöra att köra </a:t>
            </a:r>
            <a:r>
              <a:rPr lang="sv-SE" dirty="0" err="1">
                <a:latin typeface="Proxima Nova Rg" panose="02000506030000020004" pitchFamily="2" charset="77"/>
              </a:rPr>
              <a:t>Radius</a:t>
            </a:r>
            <a:r>
              <a:rPr lang="sv-SE" dirty="0">
                <a:latin typeface="Proxima Nova Rg" panose="02000506030000020004" pitchFamily="2" charset="77"/>
              </a:rPr>
              <a:t> på ”hemmaplan” så att man även kan sin katalog (AD, LDAP …) för ytterligare Autentisering / Auktorisation och slippa cert-revokering. (Görbart med relativt lite extra arbete</a:t>
            </a:r>
          </a:p>
          <a:p>
            <a:pPr marL="342900" indent="-342900">
              <a:buFont typeface="+mj-lt"/>
              <a:buAutoNum type="arabicPeriod"/>
            </a:pPr>
            <a:r>
              <a:rPr lang="sv-SE" dirty="0">
                <a:latin typeface="Proxima Nova Rg" panose="02000506030000020004" pitchFamily="2" charset="77"/>
              </a:rPr>
              <a:t>Samma som 2 men med </a:t>
            </a:r>
            <a:r>
              <a:rPr lang="sv-SE" dirty="0" err="1">
                <a:latin typeface="Proxima Nova Rg" panose="02000506030000020004" pitchFamily="2" charset="77"/>
              </a:rPr>
              <a:t>Psuedo</a:t>
            </a:r>
            <a:r>
              <a:rPr lang="sv-SE" dirty="0">
                <a:latin typeface="Proxima Nova Rg" panose="02000506030000020004" pitchFamily="2" charset="77"/>
              </a:rPr>
              <a:t>-Id vilket kräver att </a:t>
            </a:r>
            <a:r>
              <a:rPr lang="sv-SE" dirty="0" err="1">
                <a:latin typeface="Proxima Nova Rg" panose="02000506030000020004" pitchFamily="2" charset="77"/>
              </a:rPr>
              <a:t>IdP:n</a:t>
            </a:r>
            <a:r>
              <a:rPr lang="sv-SE" dirty="0">
                <a:latin typeface="Proxima Nova Rg" panose="02000506030000020004" pitchFamily="2" charset="77"/>
              </a:rPr>
              <a:t> informeras och lagrar den </a:t>
            </a:r>
            <a:r>
              <a:rPr lang="sv-SE" dirty="0" err="1">
                <a:latin typeface="Proxima Nova Rg" panose="02000506030000020004" pitchFamily="2" charset="77"/>
              </a:rPr>
              <a:t>PsuedoID</a:t>
            </a:r>
            <a:r>
              <a:rPr lang="sv-SE" dirty="0">
                <a:latin typeface="Proxima Nova Rg" panose="02000506030000020004" pitchFamily="2" charset="77"/>
              </a:rPr>
              <a:t> som skapas så att man i sin RADIUS kan se vilken </a:t>
            </a:r>
            <a:r>
              <a:rPr lang="sv-SE" dirty="0" err="1">
                <a:latin typeface="Proxima Nova Rg" panose="02000506030000020004" pitchFamily="2" charset="77"/>
              </a:rPr>
              <a:t>PsuedoID</a:t>
            </a:r>
            <a:r>
              <a:rPr lang="sv-SE" dirty="0">
                <a:latin typeface="Proxima Nova Rg" panose="02000506030000020004" pitchFamily="2" charset="77"/>
              </a:rPr>
              <a:t> som tillhör vem. (En hel del jobb men görbart, kräver dock en hel del anpassningar på lärosätet)</a:t>
            </a:r>
          </a:p>
        </p:txBody>
      </p:sp>
    </p:spTree>
    <p:extLst>
      <p:ext uri="{BB962C8B-B14F-4D97-AF65-F5344CB8AC3E}">
        <p14:creationId xmlns:p14="http://schemas.microsoft.com/office/powerpoint/2010/main" val="2486449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33238E-1274-E443-A0A2-E38E3C043158}"/>
              </a:ext>
            </a:extLst>
          </p:cNvPr>
          <p:cNvSpPr>
            <a:spLocks noGrp="1"/>
          </p:cNvSpPr>
          <p:nvPr>
            <p:ph type="title"/>
          </p:nvPr>
        </p:nvSpPr>
        <p:spPr/>
        <p:txBody>
          <a:bodyPr/>
          <a:lstStyle/>
          <a:p>
            <a:r>
              <a:rPr lang="sv-SE" dirty="0"/>
              <a:t>Votering begärd, votering utföres.</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Tree>
    <p:extLst>
      <p:ext uri="{BB962C8B-B14F-4D97-AF65-F5344CB8AC3E}">
        <p14:creationId xmlns:p14="http://schemas.microsoft.com/office/powerpoint/2010/main" val="9379417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C765F8A-D3AC-6941-AB77-5C2797C2F000}"/>
              </a:ext>
            </a:extLst>
          </p:cNvPr>
          <p:cNvSpPr>
            <a:spLocks noGrp="1"/>
          </p:cNvSpPr>
          <p:nvPr>
            <p:ph type="title"/>
          </p:nvPr>
        </p:nvSpPr>
        <p:spPr/>
        <p:txBody>
          <a:bodyPr/>
          <a:lstStyle/>
          <a:p>
            <a:r>
              <a:rPr lang="sv-SE" dirty="0"/>
              <a:t>En galen idé: </a:t>
            </a:r>
            <a:r>
              <a:rPr lang="sv-SE" dirty="0" err="1"/>
              <a:t>geteduroam</a:t>
            </a:r>
            <a:r>
              <a:rPr lang="sv-SE" dirty="0"/>
              <a:t> för gäster..</a:t>
            </a:r>
            <a:br>
              <a:rPr lang="sv-SE" dirty="0"/>
            </a:br>
            <a:r>
              <a:rPr lang="sv-SE" dirty="0" err="1"/>
              <a:t>Guesturoam</a:t>
            </a:r>
            <a:r>
              <a:rPr lang="sv-SE" dirty="0"/>
              <a:t>?</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
        <p:nvSpPr>
          <p:cNvPr id="3" name="textruta 2">
            <a:extLst>
              <a:ext uri="{FF2B5EF4-FFF2-40B4-BE49-F238E27FC236}">
                <a16:creationId xmlns:a16="http://schemas.microsoft.com/office/drawing/2014/main" id="{CD99A5BC-CF01-464E-9611-B1C4A52A1522}"/>
              </a:ext>
            </a:extLst>
          </p:cNvPr>
          <p:cNvSpPr txBox="1"/>
          <p:nvPr/>
        </p:nvSpPr>
        <p:spPr>
          <a:xfrm>
            <a:off x="838200" y="2413337"/>
            <a:ext cx="10177463" cy="2031325"/>
          </a:xfrm>
          <a:prstGeom prst="rect">
            <a:avLst/>
          </a:prstGeom>
          <a:noFill/>
        </p:spPr>
        <p:txBody>
          <a:bodyPr wrap="square" rtlCol="0">
            <a:spAutoFit/>
          </a:bodyPr>
          <a:lstStyle/>
          <a:p>
            <a:r>
              <a:rPr lang="sv-SE" dirty="0">
                <a:latin typeface="Proxima Nova Rg" panose="02000506030000020004" pitchFamily="2" charset="77"/>
              </a:rPr>
              <a:t>Att sätta upp en portal för att lärosäten kan skapa tillfälliga gästkonton som skickas via SMS/e-post till gäster och sedan nyttjas av </a:t>
            </a:r>
            <a:r>
              <a:rPr lang="sv-SE" dirty="0" err="1">
                <a:latin typeface="Proxima Nova Rg" panose="02000506030000020004" pitchFamily="2" charset="77"/>
              </a:rPr>
              <a:t>geteduroam</a:t>
            </a:r>
            <a:r>
              <a:rPr lang="sv-SE" dirty="0">
                <a:latin typeface="Proxima Nova Rg" panose="02000506030000020004" pitchFamily="2" charset="77"/>
              </a:rPr>
              <a:t> </a:t>
            </a:r>
            <a:r>
              <a:rPr lang="sv-SE" dirty="0" err="1">
                <a:latin typeface="Proxima Nova Rg" panose="02000506030000020004" pitchFamily="2" charset="77"/>
              </a:rPr>
              <a:t>appen</a:t>
            </a:r>
            <a:r>
              <a:rPr lang="sv-SE" dirty="0">
                <a:latin typeface="Proxima Nova Rg" panose="02000506030000020004" pitchFamily="2" charset="77"/>
              </a:rPr>
              <a:t>.</a:t>
            </a:r>
          </a:p>
          <a:p>
            <a:r>
              <a:rPr lang="sv-SE" dirty="0">
                <a:latin typeface="Proxima Nova Rg" panose="02000506030000020004" pitchFamily="2" charset="77"/>
              </a:rPr>
              <a:t>Klientcert har lämplig begränsad livstid (1-2 veckor?) och eftersom en EAP-TLS supplikant inte initierar en 802.1X session utan giltigt cert slipper man en massa brus i </a:t>
            </a:r>
            <a:r>
              <a:rPr lang="sv-SE" dirty="0" err="1">
                <a:latin typeface="Proxima Nova Rg" panose="02000506030000020004" pitchFamily="2" charset="77"/>
              </a:rPr>
              <a:t>Radiusservrar</a:t>
            </a:r>
            <a:r>
              <a:rPr lang="sv-SE" dirty="0">
                <a:latin typeface="Proxima Nova Rg" panose="02000506030000020004" pitchFamily="2" charset="77"/>
              </a:rPr>
              <a:t>. Vid länge tid får gästen förnya sitt certifikat.</a:t>
            </a:r>
          </a:p>
          <a:p>
            <a:endParaRPr lang="sv-SE" dirty="0">
              <a:latin typeface="Proxima Nova Rg" panose="02000506030000020004" pitchFamily="2" charset="77"/>
            </a:endParaRPr>
          </a:p>
          <a:p>
            <a:r>
              <a:rPr lang="sv-SE" dirty="0">
                <a:latin typeface="Proxima Nova Rg" panose="02000506030000020004" pitchFamily="2" charset="77"/>
              </a:rPr>
              <a:t>En hel del utveckling krävs men om intresset är stort kan SUNET överväga att göra detta.</a:t>
            </a:r>
          </a:p>
        </p:txBody>
      </p:sp>
    </p:spTree>
    <p:extLst>
      <p:ext uri="{BB962C8B-B14F-4D97-AF65-F5344CB8AC3E}">
        <p14:creationId xmlns:p14="http://schemas.microsoft.com/office/powerpoint/2010/main" val="9182124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2877B6F-F077-0F4F-8168-79B12586639E}"/>
              </a:ext>
            </a:extLst>
          </p:cNvPr>
          <p:cNvSpPr>
            <a:spLocks noGrp="1"/>
          </p:cNvSpPr>
          <p:nvPr>
            <p:ph type="title"/>
          </p:nvPr>
        </p:nvSpPr>
        <p:spPr/>
        <p:txBody>
          <a:bodyPr/>
          <a:lstStyle/>
          <a:p>
            <a:r>
              <a:rPr lang="sv-SE" dirty="0"/>
              <a:t>Sorgebarnet meta2.eduroam.se</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
        <p:nvSpPr>
          <p:cNvPr id="3" name="textruta 2">
            <a:extLst>
              <a:ext uri="{FF2B5EF4-FFF2-40B4-BE49-F238E27FC236}">
                <a16:creationId xmlns:a16="http://schemas.microsoft.com/office/drawing/2014/main" id="{F1D11037-E8C9-D147-B727-99160094151B}"/>
              </a:ext>
            </a:extLst>
          </p:cNvPr>
          <p:cNvSpPr txBox="1"/>
          <p:nvPr/>
        </p:nvSpPr>
        <p:spPr>
          <a:xfrm>
            <a:off x="885825" y="2157413"/>
            <a:ext cx="10515600" cy="1477328"/>
          </a:xfrm>
          <a:prstGeom prst="rect">
            <a:avLst/>
          </a:prstGeom>
          <a:noFill/>
        </p:spPr>
        <p:txBody>
          <a:bodyPr wrap="square" rtlCol="0">
            <a:spAutoFit/>
          </a:bodyPr>
          <a:lstStyle/>
          <a:p>
            <a:r>
              <a:rPr lang="sv-SE" dirty="0">
                <a:latin typeface="Proxima Nova Rg" panose="02000506030000020004" pitchFamily="2" charset="77"/>
              </a:rPr>
              <a:t>Buggigt men om man har tålamod kan man få till informationen</a:t>
            </a:r>
          </a:p>
          <a:p>
            <a:r>
              <a:rPr lang="sv-SE" dirty="0">
                <a:latin typeface="Proxima Nova Rg" panose="02000506030000020004" pitchFamily="2" charset="77"/>
              </a:rPr>
              <a:t>Sisådär underhåll/support från utvecklarna</a:t>
            </a:r>
          </a:p>
          <a:p>
            <a:r>
              <a:rPr lang="sv-SE" dirty="0">
                <a:latin typeface="Proxima Nova Rg" panose="02000506030000020004" pitchFamily="2" charset="77"/>
              </a:rPr>
              <a:t>Frågan är: köra vidare eller utveckla (eget eller ”</a:t>
            </a:r>
            <a:r>
              <a:rPr lang="sv-SE" dirty="0" err="1">
                <a:latin typeface="Proxima Nova Rg" panose="02000506030000020004" pitchFamily="2" charset="77"/>
              </a:rPr>
              <a:t>fork</a:t>
            </a:r>
            <a:r>
              <a:rPr lang="sv-SE" dirty="0">
                <a:latin typeface="Proxima Nova Rg" panose="02000506030000020004" pitchFamily="2" charset="77"/>
              </a:rPr>
              <a:t> av DJNRO”)</a:t>
            </a:r>
          </a:p>
          <a:p>
            <a:endParaRPr lang="sv-SE" dirty="0">
              <a:latin typeface="Proxima Nova Rg" panose="02000506030000020004" pitchFamily="2" charset="77"/>
            </a:endParaRPr>
          </a:p>
          <a:p>
            <a:r>
              <a:rPr lang="sv-SE" dirty="0">
                <a:latin typeface="Proxima Nova Rg" panose="02000506030000020004" pitchFamily="2" charset="77"/>
              </a:rPr>
              <a:t>Ordet är fritt.</a:t>
            </a:r>
          </a:p>
        </p:txBody>
      </p:sp>
    </p:spTree>
    <p:extLst>
      <p:ext uri="{BB962C8B-B14F-4D97-AF65-F5344CB8AC3E}">
        <p14:creationId xmlns:p14="http://schemas.microsoft.com/office/powerpoint/2010/main" val="23877767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1A7CFC-57E8-1340-97B4-6AC7AB4E1838}"/>
              </a:ext>
            </a:extLst>
          </p:cNvPr>
          <p:cNvSpPr>
            <a:spLocks noGrp="1"/>
          </p:cNvSpPr>
          <p:nvPr>
            <p:ph type="title"/>
          </p:nvPr>
        </p:nvSpPr>
        <p:spPr>
          <a:xfrm>
            <a:off x="839788" y="365125"/>
            <a:ext cx="10612514" cy="1325563"/>
          </a:xfrm>
        </p:spPr>
        <p:txBody>
          <a:bodyPr/>
          <a:lstStyle/>
          <a:p>
            <a:r>
              <a:rPr lang="sv-SE" dirty="0" err="1"/>
              <a:t>Radius</a:t>
            </a:r>
            <a:r>
              <a:rPr lang="sv-SE" dirty="0"/>
              <a:t>-Servercertifikat  (publikt vs privat)</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idx="1"/>
          </p:nvPr>
        </p:nvSpPr>
        <p:spPr/>
        <p:txBody>
          <a:bodyPr/>
          <a:lstStyle/>
          <a:p>
            <a:r>
              <a:rPr lang="sv-SE" dirty="0"/>
              <a:t>Publikt</a:t>
            </a:r>
          </a:p>
        </p:txBody>
      </p:sp>
      <p:sp>
        <p:nvSpPr>
          <p:cNvPr id="3" name="Platshållare för innehåll 2">
            <a:extLst>
              <a:ext uri="{FF2B5EF4-FFF2-40B4-BE49-F238E27FC236}">
                <a16:creationId xmlns:a16="http://schemas.microsoft.com/office/drawing/2014/main" id="{36185C52-954C-F64D-A641-C3B488DB19CE}"/>
              </a:ext>
            </a:extLst>
          </p:cNvPr>
          <p:cNvSpPr>
            <a:spLocks noGrp="1"/>
          </p:cNvSpPr>
          <p:nvPr>
            <p:ph sz="half" idx="2"/>
          </p:nvPr>
        </p:nvSpPr>
        <p:spPr/>
        <p:txBody>
          <a:bodyPr>
            <a:normAutofit lnSpcReduction="10000"/>
          </a:bodyPr>
          <a:lstStyle/>
          <a:p>
            <a:pPr marL="0" indent="0">
              <a:buNone/>
            </a:pPr>
            <a:r>
              <a:rPr lang="sv-SE" dirty="0"/>
              <a:t>+  Finns redan i maskin (kanske)</a:t>
            </a:r>
          </a:p>
          <a:p>
            <a:pPr marL="0" indent="0">
              <a:buNone/>
            </a:pPr>
            <a:r>
              <a:rPr lang="sv-SE" dirty="0"/>
              <a:t>+  PEAP </a:t>
            </a:r>
            <a:r>
              <a:rPr lang="sv-SE" dirty="0" err="1"/>
              <a:t>out</a:t>
            </a:r>
            <a:r>
              <a:rPr lang="sv-SE" dirty="0"/>
              <a:t> </a:t>
            </a:r>
            <a:r>
              <a:rPr lang="sv-SE" dirty="0" err="1"/>
              <a:t>of</a:t>
            </a:r>
            <a:r>
              <a:rPr lang="sv-SE" dirty="0"/>
              <a:t> the box</a:t>
            </a:r>
          </a:p>
          <a:p>
            <a:pPr>
              <a:buFontTx/>
              <a:buChar char="-"/>
            </a:pPr>
            <a:r>
              <a:rPr lang="sv-SE" dirty="0"/>
              <a:t>Säkerhet  (kommer </a:t>
            </a:r>
            <a:r>
              <a:rPr lang="sv-SE" dirty="0" err="1"/>
              <a:t>använarna</a:t>
            </a:r>
            <a:r>
              <a:rPr lang="sv-SE" dirty="0"/>
              <a:t> göra rätt)</a:t>
            </a:r>
          </a:p>
          <a:p>
            <a:pPr>
              <a:buFontTx/>
              <a:buChar char="-"/>
            </a:pPr>
            <a:r>
              <a:rPr lang="sv-SE" dirty="0"/>
              <a:t> Byta rot-CA?  Problem</a:t>
            </a:r>
          </a:p>
          <a:p>
            <a:pPr>
              <a:buFontTx/>
              <a:buChar char="-"/>
            </a:pPr>
            <a:r>
              <a:rPr lang="sv-SE" dirty="0"/>
              <a:t> Kommer just ditt rot-CA för ditt cert finnas?</a:t>
            </a:r>
          </a:p>
          <a:p>
            <a:pPr>
              <a:buFontTx/>
              <a:buChar char="-"/>
            </a:pPr>
            <a:r>
              <a:rPr lang="sv-SE" dirty="0"/>
              <a:t> ”Skumma” tillverkare?</a:t>
            </a:r>
          </a:p>
          <a:p>
            <a:pPr>
              <a:buFontTx/>
              <a:buChar char="-"/>
            </a:pPr>
            <a:r>
              <a:rPr lang="sv-SE" dirty="0"/>
              <a:t>Stödjer alla klienter </a:t>
            </a:r>
            <a:r>
              <a:rPr lang="sv-SE" dirty="0" err="1"/>
              <a:t>sk</a:t>
            </a:r>
            <a:r>
              <a:rPr lang="sv-SE" dirty="0"/>
              <a:t> </a:t>
            </a:r>
            <a:r>
              <a:rPr lang="sv-SE" dirty="0" err="1"/>
              <a:t>pinning</a:t>
            </a:r>
            <a:r>
              <a:rPr lang="sv-SE" dirty="0"/>
              <a:t>?</a:t>
            </a:r>
          </a:p>
        </p:txBody>
      </p:sp>
      <p:sp>
        <p:nvSpPr>
          <p:cNvPr id="5" name="Platshållare för text 4">
            <a:extLst>
              <a:ext uri="{FF2B5EF4-FFF2-40B4-BE49-F238E27FC236}">
                <a16:creationId xmlns:a16="http://schemas.microsoft.com/office/drawing/2014/main" id="{2DE343F7-13C8-E744-A2DC-B4557B451491}"/>
              </a:ext>
            </a:extLst>
          </p:cNvPr>
          <p:cNvSpPr>
            <a:spLocks noGrp="1"/>
          </p:cNvSpPr>
          <p:nvPr>
            <p:ph type="body" sz="quarter" idx="3"/>
          </p:nvPr>
        </p:nvSpPr>
        <p:spPr/>
        <p:txBody>
          <a:bodyPr/>
          <a:lstStyle/>
          <a:p>
            <a:r>
              <a:rPr lang="sv-SE" dirty="0"/>
              <a:t>Privat</a:t>
            </a:r>
          </a:p>
        </p:txBody>
      </p:sp>
      <p:sp>
        <p:nvSpPr>
          <p:cNvPr id="6" name="Platshållare för innehåll 5">
            <a:extLst>
              <a:ext uri="{FF2B5EF4-FFF2-40B4-BE49-F238E27FC236}">
                <a16:creationId xmlns:a16="http://schemas.microsoft.com/office/drawing/2014/main" id="{BEC23BD7-9E65-DF40-B155-343EAC52BB7B}"/>
              </a:ext>
            </a:extLst>
          </p:cNvPr>
          <p:cNvSpPr>
            <a:spLocks noGrp="1"/>
          </p:cNvSpPr>
          <p:nvPr>
            <p:ph sz="quarter" idx="4"/>
          </p:nvPr>
        </p:nvSpPr>
        <p:spPr/>
        <p:txBody>
          <a:bodyPr/>
          <a:lstStyle/>
          <a:p>
            <a:pPr marL="0" indent="0">
              <a:buNone/>
            </a:pPr>
            <a:r>
              <a:rPr lang="sv-SE" dirty="0"/>
              <a:t>+ Säkert (du har full kontroll)</a:t>
            </a:r>
          </a:p>
          <a:p>
            <a:pPr marL="0" indent="0">
              <a:buNone/>
            </a:pPr>
            <a:r>
              <a:rPr lang="sv-SE" dirty="0"/>
              <a:t>+ Lång certifikatlivstid.</a:t>
            </a:r>
          </a:p>
          <a:p>
            <a:pPr marL="0" indent="0">
              <a:buNone/>
            </a:pPr>
            <a:endParaRPr lang="sv-SE" dirty="0"/>
          </a:p>
          <a:p>
            <a:pPr marL="0" indent="0">
              <a:buNone/>
            </a:pPr>
            <a:r>
              <a:rPr lang="sv-SE" dirty="0"/>
              <a:t>-  CA-</a:t>
            </a:r>
            <a:r>
              <a:rPr lang="sv-SE" dirty="0" err="1"/>
              <a:t>root</a:t>
            </a:r>
            <a:r>
              <a:rPr lang="sv-SE" dirty="0"/>
              <a:t> måste installeras  (CAT, </a:t>
            </a:r>
            <a:r>
              <a:rPr lang="sv-SE" dirty="0" err="1"/>
              <a:t>geteduroam</a:t>
            </a:r>
            <a:r>
              <a:rPr lang="sv-SE" dirty="0"/>
              <a:t> samt 3:e part löningar)</a:t>
            </a:r>
          </a:p>
          <a:p>
            <a:pPr>
              <a:buFontTx/>
              <a:buChar char="-"/>
            </a:pPr>
            <a:r>
              <a:rPr lang="sv-SE" dirty="0"/>
              <a:t>Framtida risk att leverantörer låser ned enheter.</a:t>
            </a:r>
          </a:p>
          <a:p>
            <a:pPr marL="0" indent="0">
              <a:buNone/>
            </a:pPr>
            <a:endParaRPr lang="sv-SE" dirty="0"/>
          </a:p>
        </p:txBody>
      </p:sp>
      <p:sp>
        <p:nvSpPr>
          <p:cNvPr id="7" name="Platshållare för text 6">
            <a:extLst>
              <a:ext uri="{FF2B5EF4-FFF2-40B4-BE49-F238E27FC236}">
                <a16:creationId xmlns:a16="http://schemas.microsoft.com/office/drawing/2014/main" id="{8D60B0B0-9743-984C-B97F-100233332871}"/>
              </a:ext>
            </a:extLst>
          </p:cNvPr>
          <p:cNvSpPr>
            <a:spLocks noGrp="1"/>
          </p:cNvSpPr>
          <p:nvPr>
            <p:ph type="body" sz="quarter" idx="10"/>
          </p:nvPr>
        </p:nvSpPr>
        <p:spPr/>
        <p:txBody>
          <a:bodyPr/>
          <a:lstStyle/>
          <a:p>
            <a:endParaRPr lang="sv-SE"/>
          </a:p>
        </p:txBody>
      </p:sp>
    </p:spTree>
    <p:extLst>
      <p:ext uri="{BB962C8B-B14F-4D97-AF65-F5344CB8AC3E}">
        <p14:creationId xmlns:p14="http://schemas.microsoft.com/office/powerpoint/2010/main" val="4007652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1B8CFD7-1410-1847-A478-6BB883C6A24D}"/>
              </a:ext>
            </a:extLst>
          </p:cNvPr>
          <p:cNvSpPr>
            <a:spLocks noGrp="1"/>
          </p:cNvSpPr>
          <p:nvPr>
            <p:ph type="title"/>
          </p:nvPr>
        </p:nvSpPr>
        <p:spPr>
          <a:xfrm>
            <a:off x="838200" y="365125"/>
            <a:ext cx="10515600" cy="922893"/>
          </a:xfrm>
        </p:spPr>
        <p:txBody>
          <a:bodyPr>
            <a:normAutofit/>
          </a:bodyPr>
          <a:lstStyle/>
          <a:p>
            <a:pPr algn="ctr"/>
            <a:r>
              <a:rPr lang="sv-SE" sz="3600" dirty="0" err="1"/>
              <a:t>Openroaming</a:t>
            </a:r>
            <a:r>
              <a:rPr lang="sv-SE" sz="3600" dirty="0"/>
              <a:t>  (vad sker?)</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
        <p:nvSpPr>
          <p:cNvPr id="3" name="textruta 2">
            <a:extLst>
              <a:ext uri="{FF2B5EF4-FFF2-40B4-BE49-F238E27FC236}">
                <a16:creationId xmlns:a16="http://schemas.microsoft.com/office/drawing/2014/main" id="{BDA1BD21-0C6F-1241-9BDD-D139C8F26E63}"/>
              </a:ext>
            </a:extLst>
          </p:cNvPr>
          <p:cNvSpPr txBox="1"/>
          <p:nvPr/>
        </p:nvSpPr>
        <p:spPr>
          <a:xfrm>
            <a:off x="1481137" y="5230793"/>
            <a:ext cx="9229725" cy="584775"/>
          </a:xfrm>
          <a:prstGeom prst="rect">
            <a:avLst/>
          </a:prstGeom>
          <a:noFill/>
        </p:spPr>
        <p:txBody>
          <a:bodyPr wrap="square" rtlCol="0">
            <a:spAutoFit/>
          </a:bodyPr>
          <a:lstStyle/>
          <a:p>
            <a:pPr algn="ctr"/>
            <a:r>
              <a:rPr lang="sv-SE" sz="1600" dirty="0">
                <a:latin typeface="Proxima Nova Rg" panose="02000506030000020004" pitchFamily="2" charset="77"/>
                <a:hlinkClick r:id="rId2"/>
              </a:rPr>
              <a:t>www.openroaming.org</a:t>
            </a:r>
          </a:p>
          <a:p>
            <a:pPr algn="ctr"/>
            <a:r>
              <a:rPr lang="sv-SE" sz="1600" dirty="0">
                <a:latin typeface="Proxima Nova Rg" panose="02000506030000020004" pitchFamily="2" charset="77"/>
                <a:hlinkClick r:id="rId2"/>
              </a:rPr>
              <a:t>https://wiki.geant.org/pages/viewpage.action?pageId=133763844</a:t>
            </a:r>
            <a:r>
              <a:rPr lang="sv-SE" sz="1600" dirty="0">
                <a:latin typeface="Proxima Nova Rg" panose="02000506030000020004" pitchFamily="2" charset="77"/>
              </a:rPr>
              <a:t> </a:t>
            </a:r>
          </a:p>
        </p:txBody>
      </p:sp>
      <p:pic>
        <p:nvPicPr>
          <p:cNvPr id="5" name="Bildobjekt 4">
            <a:extLst>
              <a:ext uri="{FF2B5EF4-FFF2-40B4-BE49-F238E27FC236}">
                <a16:creationId xmlns:a16="http://schemas.microsoft.com/office/drawing/2014/main" id="{2966D185-0201-0E42-9CD5-92F6243F5F45}"/>
              </a:ext>
            </a:extLst>
          </p:cNvPr>
          <p:cNvPicPr>
            <a:picLocks noChangeAspect="1"/>
          </p:cNvPicPr>
          <p:nvPr/>
        </p:nvPicPr>
        <p:blipFill>
          <a:blip r:embed="rId3"/>
          <a:stretch>
            <a:fillRect/>
          </a:stretch>
        </p:blipFill>
        <p:spPr>
          <a:xfrm>
            <a:off x="2001708" y="1399335"/>
            <a:ext cx="8188584" cy="3689997"/>
          </a:xfrm>
          <a:prstGeom prst="rect">
            <a:avLst/>
          </a:prstGeom>
        </p:spPr>
      </p:pic>
    </p:spTree>
    <p:extLst>
      <p:ext uri="{BB962C8B-B14F-4D97-AF65-F5344CB8AC3E}">
        <p14:creationId xmlns:p14="http://schemas.microsoft.com/office/powerpoint/2010/main" val="1488981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A9BB3C7-D901-6947-94C5-BE2C8AC75190}"/>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sv-SE" dirty="0"/>
              <a:t>Viktig om </a:t>
            </a:r>
            <a:r>
              <a:rPr lang="sv-SE"/>
              <a:t>Openroaming</a:t>
            </a:r>
            <a:endParaRPr lang="sv-SE" dirty="0"/>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a:xfrm>
            <a:off x="1524000" y="6243938"/>
            <a:ext cx="9144000" cy="278832"/>
          </a:xfrm>
        </p:spPr>
        <p:txBody>
          <a:bodyPr vert="horz" lIns="91440" tIns="45720" rIns="91440" bIns="45720" rtlCol="0">
            <a:normAutofit/>
          </a:bodyPr>
          <a:lstStyle/>
          <a:p>
            <a:r>
              <a:rPr lang="sv-SE" kern="1200">
                <a:latin typeface="Akkurat-Mono" pitchFamily="49" charset="0"/>
                <a:ea typeface="+mn-ea"/>
                <a:cs typeface="+mn-cs"/>
              </a:rPr>
              <a:t>SUNETDAGARNA hösten 2021</a:t>
            </a:r>
          </a:p>
        </p:txBody>
      </p:sp>
      <p:graphicFrame>
        <p:nvGraphicFramePr>
          <p:cNvPr id="6" name="textruta 2">
            <a:extLst>
              <a:ext uri="{FF2B5EF4-FFF2-40B4-BE49-F238E27FC236}">
                <a16:creationId xmlns:a16="http://schemas.microsoft.com/office/drawing/2014/main" id="{EDB83FAB-3924-4955-BEF5-78FE04FE0560}"/>
              </a:ext>
            </a:extLst>
          </p:cNvPr>
          <p:cNvGraphicFramePr/>
          <p:nvPr>
            <p:extLst>
              <p:ext uri="{D42A27DB-BD31-4B8C-83A1-F6EECF244321}">
                <p14:modId xmlns:p14="http://schemas.microsoft.com/office/powerpoint/2010/main" val="3442353010"/>
              </p:ext>
            </p:extLst>
          </p:nvPr>
        </p:nvGraphicFramePr>
        <p:xfrm>
          <a:off x="838199" y="2411604"/>
          <a:ext cx="10626970" cy="2619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83087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BA6F0B7B-F814-8A4B-B23C-C75E18CE1EE5}"/>
              </a:ext>
            </a:extLst>
          </p:cNvPr>
          <p:cNvSpPr>
            <a:spLocks noGrp="1"/>
          </p:cNvSpPr>
          <p:nvPr>
            <p:ph type="title"/>
          </p:nvPr>
        </p:nvSpPr>
        <p:spPr/>
        <p:txBody>
          <a:bodyPr/>
          <a:lstStyle/>
          <a:p>
            <a:r>
              <a:rPr lang="sv-SE" dirty="0"/>
              <a:t>Lite länkar och referensläsning</a:t>
            </a:r>
          </a:p>
        </p:txBody>
      </p:sp>
      <p:sp>
        <p:nvSpPr>
          <p:cNvPr id="8" name="Platshållare för innehåll 7">
            <a:extLst>
              <a:ext uri="{FF2B5EF4-FFF2-40B4-BE49-F238E27FC236}">
                <a16:creationId xmlns:a16="http://schemas.microsoft.com/office/drawing/2014/main" id="{CAF6409D-4369-5E4C-97CB-44D42EFD76AB}"/>
              </a:ext>
            </a:extLst>
          </p:cNvPr>
          <p:cNvSpPr>
            <a:spLocks noGrp="1"/>
          </p:cNvSpPr>
          <p:nvPr>
            <p:ph idx="1"/>
          </p:nvPr>
        </p:nvSpPr>
        <p:spPr>
          <a:xfrm>
            <a:off x="838200" y="2220686"/>
            <a:ext cx="10515600" cy="3322864"/>
          </a:xfrm>
        </p:spPr>
        <p:txBody>
          <a:bodyPr>
            <a:normAutofit/>
          </a:bodyPr>
          <a:lstStyle/>
          <a:p>
            <a:r>
              <a:rPr lang="sv-SE" sz="2000" dirty="0"/>
              <a:t>David Colemans utmärkta WiFi6E for </a:t>
            </a:r>
            <a:r>
              <a:rPr lang="sv-SE" sz="2000" dirty="0" err="1"/>
              <a:t>Dummies</a:t>
            </a:r>
            <a:r>
              <a:rPr lang="sv-SE" sz="2000" dirty="0"/>
              <a:t> guide:</a:t>
            </a:r>
            <a:br>
              <a:rPr lang="sv-SE" sz="2000" dirty="0"/>
            </a:br>
            <a:r>
              <a:rPr lang="sv-SE" sz="2000" dirty="0">
                <a:hlinkClick r:id="rId2"/>
              </a:rPr>
              <a:t>https://www.extremenetworks.com/resources/ebook/wi-fi-6-6e-for-dummies/</a:t>
            </a:r>
            <a:r>
              <a:rPr lang="sv-SE" sz="2000" dirty="0"/>
              <a:t> </a:t>
            </a:r>
          </a:p>
          <a:p>
            <a:r>
              <a:rPr lang="sv-SE" sz="2000" dirty="0" err="1"/>
              <a:t>Forum.sunet.se</a:t>
            </a:r>
            <a:r>
              <a:rPr lang="sv-SE" sz="2000" dirty="0"/>
              <a:t> (vi har ett </a:t>
            </a:r>
            <a:r>
              <a:rPr lang="sv-SE" sz="2000" dirty="0" err="1"/>
              <a:t>eduroam</a:t>
            </a:r>
            <a:r>
              <a:rPr lang="sv-SE" sz="2000" dirty="0"/>
              <a:t>-rum där. </a:t>
            </a:r>
            <a:r>
              <a:rPr lang="sv-SE" sz="2000" dirty="0">
                <a:sym typeface="Wingdings" pitchFamily="2" charset="2"/>
              </a:rPr>
              <a:t>)</a:t>
            </a:r>
          </a:p>
          <a:p>
            <a:r>
              <a:rPr lang="sv-SE" sz="2000" dirty="0">
                <a:hlinkClick r:id="rId3"/>
              </a:rPr>
              <a:t>https://wiki.geant.org/display/H2eduroam</a:t>
            </a:r>
            <a:r>
              <a:rPr lang="sv-SE" sz="2000" dirty="0"/>
              <a:t> </a:t>
            </a:r>
          </a:p>
          <a:p>
            <a:r>
              <a:rPr lang="sv-SE" sz="2000" dirty="0">
                <a:hlinkClick r:id="rId4"/>
              </a:rPr>
              <a:t>www.openroaming.org</a:t>
            </a:r>
            <a:r>
              <a:rPr lang="sv-SE" sz="2000" dirty="0"/>
              <a:t>  för info men kör Géantspåret tack.</a:t>
            </a:r>
          </a:p>
          <a:p>
            <a:r>
              <a:rPr lang="sv-SE" sz="2000" dirty="0">
                <a:hlinkClick r:id="rId5"/>
              </a:rPr>
              <a:t>www.wi-fi.org</a:t>
            </a:r>
            <a:r>
              <a:rPr lang="sv-SE" sz="2000" dirty="0"/>
              <a:t>  </a:t>
            </a:r>
            <a:r>
              <a:rPr lang="sv-SE" sz="2000" dirty="0" err="1"/>
              <a:t>WiFi</a:t>
            </a:r>
            <a:r>
              <a:rPr lang="sv-SE" sz="2000" dirty="0"/>
              <a:t> Alliance</a:t>
            </a:r>
          </a:p>
          <a:p>
            <a:endParaRPr lang="sv-SE" sz="2000" dirty="0"/>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Tree>
    <p:extLst>
      <p:ext uri="{BB962C8B-B14F-4D97-AF65-F5344CB8AC3E}">
        <p14:creationId xmlns:p14="http://schemas.microsoft.com/office/powerpoint/2010/main" val="4057653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1D01E56F-6541-364B-B3C0-1A2857B38EE0}"/>
              </a:ext>
            </a:extLst>
          </p:cNvPr>
          <p:cNvSpPr>
            <a:spLocks noGrp="1"/>
          </p:cNvSpPr>
          <p:nvPr>
            <p:ph type="title"/>
          </p:nvPr>
        </p:nvSpPr>
        <p:spPr>
          <a:xfrm>
            <a:off x="838200" y="836341"/>
            <a:ext cx="10515600" cy="936703"/>
          </a:xfrm>
        </p:spPr>
        <p:txBody>
          <a:bodyPr>
            <a:normAutofit fontScale="90000"/>
          </a:bodyPr>
          <a:lstStyle/>
          <a:p>
            <a:r>
              <a:rPr lang="sv-SE" dirty="0"/>
              <a:t>På menyn:</a:t>
            </a:r>
            <a:br>
              <a:rPr lang="sv-SE" dirty="0"/>
            </a:br>
            <a:endParaRPr lang="sv-SE" dirty="0"/>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
        <p:nvSpPr>
          <p:cNvPr id="7" name="textruta 6">
            <a:extLst>
              <a:ext uri="{FF2B5EF4-FFF2-40B4-BE49-F238E27FC236}">
                <a16:creationId xmlns:a16="http://schemas.microsoft.com/office/drawing/2014/main" id="{C4D3E730-7311-5C45-8175-A44D7B7A0294}"/>
              </a:ext>
            </a:extLst>
          </p:cNvPr>
          <p:cNvSpPr txBox="1"/>
          <p:nvPr/>
        </p:nvSpPr>
        <p:spPr>
          <a:xfrm>
            <a:off x="838200" y="1773044"/>
            <a:ext cx="7672754" cy="3046988"/>
          </a:xfrm>
          <a:prstGeom prst="rect">
            <a:avLst/>
          </a:prstGeom>
          <a:noFill/>
        </p:spPr>
        <p:txBody>
          <a:bodyPr wrap="square" rtlCol="0">
            <a:spAutoFit/>
          </a:bodyPr>
          <a:lstStyle/>
          <a:p>
            <a:pPr marL="285750" indent="-285750">
              <a:buFont typeface="Arial" panose="020B0604020202020204" pitchFamily="34" charset="0"/>
              <a:buChar char="•"/>
            </a:pPr>
            <a:r>
              <a:rPr lang="sv-SE" sz="2400" dirty="0">
                <a:latin typeface="Proxima Nova Rg" panose="02000506030000020004" pitchFamily="2" charset="77"/>
              </a:rPr>
              <a:t>WiFi6E (nyheter, trender, möjligheter och problem)</a:t>
            </a:r>
          </a:p>
          <a:p>
            <a:pPr marL="285750" indent="-285750">
              <a:buFont typeface="Arial" panose="020B0604020202020204" pitchFamily="34" charset="0"/>
              <a:buChar char="•"/>
            </a:pPr>
            <a:r>
              <a:rPr lang="sv-SE" sz="2400" dirty="0" err="1">
                <a:latin typeface="Proxima Nova Rg" panose="02000506030000020004" pitchFamily="2" charset="77"/>
              </a:rPr>
              <a:t>Remembering</a:t>
            </a:r>
            <a:r>
              <a:rPr lang="sv-SE" sz="2400" dirty="0">
                <a:latin typeface="Proxima Nova Rg" panose="02000506030000020004" pitchFamily="2" charset="77"/>
              </a:rPr>
              <a:t> MIRO</a:t>
            </a:r>
          </a:p>
          <a:p>
            <a:pPr marL="285750" indent="-285750">
              <a:buFont typeface="Arial" panose="020B0604020202020204" pitchFamily="34" charset="0"/>
              <a:buChar char="•"/>
            </a:pPr>
            <a:r>
              <a:rPr lang="sv-SE" sz="2400" dirty="0" err="1">
                <a:latin typeface="Proxima Nova Rg" panose="02000506030000020004" pitchFamily="2" charset="77"/>
              </a:rPr>
              <a:t>geteduroam</a:t>
            </a:r>
            <a:r>
              <a:rPr lang="sv-SE" sz="2400" dirty="0">
                <a:latin typeface="Proxima Nova Rg" panose="02000506030000020004" pitchFamily="2" charset="77"/>
              </a:rPr>
              <a:t> (vad händer?) </a:t>
            </a:r>
          </a:p>
          <a:p>
            <a:pPr marL="285750" indent="-285750">
              <a:buFont typeface="Arial" panose="020B0604020202020204" pitchFamily="34" charset="0"/>
              <a:buChar char="•"/>
            </a:pPr>
            <a:r>
              <a:rPr lang="sv-SE" sz="2400" dirty="0" err="1">
                <a:latin typeface="Proxima Nova Rg" panose="02000506030000020004" pitchFamily="2" charset="77"/>
              </a:rPr>
              <a:t>geteduroam</a:t>
            </a:r>
            <a:r>
              <a:rPr lang="sv-SE" sz="2400" dirty="0">
                <a:latin typeface="Proxima Nova Rg" panose="02000506030000020004" pitchFamily="2" charset="77"/>
              </a:rPr>
              <a:t> för gäster</a:t>
            </a:r>
          </a:p>
          <a:p>
            <a:pPr marL="285750" indent="-285750">
              <a:buFont typeface="Arial" panose="020B0604020202020204" pitchFamily="34" charset="0"/>
              <a:buChar char="•"/>
            </a:pPr>
            <a:r>
              <a:rPr lang="sv-SE" sz="2400" dirty="0">
                <a:latin typeface="Proxima Nova Rg" panose="02000506030000020004" pitchFamily="2" charset="77"/>
              </a:rPr>
              <a:t>Meta2 (problembarnet vi älskar att hata)</a:t>
            </a:r>
          </a:p>
          <a:p>
            <a:pPr marL="285750" indent="-285750">
              <a:buFont typeface="Arial" panose="020B0604020202020204" pitchFamily="34" charset="0"/>
              <a:buChar char="•"/>
            </a:pPr>
            <a:r>
              <a:rPr lang="sv-SE" sz="2400" dirty="0" err="1">
                <a:latin typeface="Proxima Nova Rg" panose="02000506030000020004" pitchFamily="2" charset="77"/>
              </a:rPr>
              <a:t>Openroaming</a:t>
            </a:r>
            <a:endParaRPr lang="sv-SE" sz="2400" dirty="0">
              <a:latin typeface="Proxima Nova Rg" panose="02000506030000020004" pitchFamily="2" charset="77"/>
            </a:endParaRPr>
          </a:p>
          <a:p>
            <a:pPr marL="285750" indent="-285750">
              <a:buFont typeface="Arial" panose="020B0604020202020204" pitchFamily="34" charset="0"/>
              <a:buChar char="•"/>
            </a:pPr>
            <a:r>
              <a:rPr lang="sv-SE" sz="2400" dirty="0">
                <a:latin typeface="Proxima Nova Rg" panose="02000506030000020004" pitchFamily="2" charset="77"/>
              </a:rPr>
              <a:t>Övriga frågor runt </a:t>
            </a:r>
            <a:r>
              <a:rPr lang="sv-SE" sz="2400" dirty="0" err="1">
                <a:latin typeface="Proxima Nova Rg" panose="02000506030000020004" pitchFamily="2" charset="77"/>
              </a:rPr>
              <a:t>eduroam</a:t>
            </a:r>
            <a:r>
              <a:rPr lang="sv-SE" sz="2400" dirty="0">
                <a:latin typeface="Proxima Nova Rg" panose="02000506030000020004" pitchFamily="2" charset="77"/>
              </a:rPr>
              <a:t> och trådlöst (Stomp the </a:t>
            </a:r>
            <a:r>
              <a:rPr lang="sv-SE" sz="2400" dirty="0" err="1">
                <a:latin typeface="Proxima Nova Rg" panose="02000506030000020004" pitchFamily="2" charset="77"/>
              </a:rPr>
              <a:t>monkey</a:t>
            </a:r>
            <a:r>
              <a:rPr lang="sv-SE" sz="2400" dirty="0">
                <a:latin typeface="Proxima Nova Rg" panose="02000506030000020004" pitchFamily="2" charset="77"/>
              </a:rPr>
              <a:t>)</a:t>
            </a:r>
          </a:p>
        </p:txBody>
      </p:sp>
      <p:pic>
        <p:nvPicPr>
          <p:cNvPr id="2050" name="Picture 2" descr="German wifi is the wurst - 9GAG">
            <a:extLst>
              <a:ext uri="{FF2B5EF4-FFF2-40B4-BE49-F238E27FC236}">
                <a16:creationId xmlns:a16="http://schemas.microsoft.com/office/drawing/2014/main" id="{1C70EF2B-F57A-1E41-9060-54D26F9587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5531" y="1773044"/>
            <a:ext cx="3128963" cy="3128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22787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5" name="Bildobjekt 4" descr="En bild som visar text&#10;&#10;Automatiskt genererad beskrivning">
            <a:extLst>
              <a:ext uri="{FF2B5EF4-FFF2-40B4-BE49-F238E27FC236}">
                <a16:creationId xmlns:a16="http://schemas.microsoft.com/office/drawing/2014/main" id="{E37FA02D-124B-B640-BADE-E4E61391C414}"/>
              </a:ext>
            </a:extLst>
          </p:cNvPr>
          <p:cNvPicPr>
            <a:picLocks noChangeAspect="1"/>
          </p:cNvPicPr>
          <p:nvPr/>
        </p:nvPicPr>
        <p:blipFill>
          <a:blip r:embed="rId2"/>
          <a:stretch>
            <a:fillRect/>
          </a:stretch>
        </p:blipFill>
        <p:spPr>
          <a:xfrm>
            <a:off x="2895600" y="1086561"/>
            <a:ext cx="6400799" cy="3900487"/>
          </a:xfrm>
          <a:prstGeom prst="rect">
            <a:avLst/>
          </a:prstGeom>
        </p:spPr>
      </p:pic>
    </p:spTree>
    <p:extLst>
      <p:ext uri="{BB962C8B-B14F-4D97-AF65-F5344CB8AC3E}">
        <p14:creationId xmlns:p14="http://schemas.microsoft.com/office/powerpoint/2010/main" val="20646708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5C1F2-2D3C-AF49-B192-98485512156C}"/>
              </a:ext>
            </a:extLst>
          </p:cNvPr>
          <p:cNvSpPr>
            <a:spLocks noGrp="1"/>
          </p:cNvSpPr>
          <p:nvPr>
            <p:ph type="title"/>
          </p:nvPr>
        </p:nvSpPr>
        <p:spPr/>
        <p:txBody>
          <a:bodyPr/>
          <a:lstStyle/>
          <a:p>
            <a:r>
              <a:rPr lang="sv-SE" dirty="0"/>
              <a:t>Ge oss feedback!</a:t>
            </a:r>
          </a:p>
        </p:txBody>
      </p:sp>
      <p:sp>
        <p:nvSpPr>
          <p:cNvPr id="3" name="Content Placeholder 2">
            <a:extLst>
              <a:ext uri="{FF2B5EF4-FFF2-40B4-BE49-F238E27FC236}">
                <a16:creationId xmlns:a16="http://schemas.microsoft.com/office/drawing/2014/main" id="{12493605-0758-1645-9D8F-F83A02C087D4}"/>
              </a:ext>
            </a:extLst>
          </p:cNvPr>
          <p:cNvSpPr>
            <a:spLocks noGrp="1"/>
          </p:cNvSpPr>
          <p:nvPr>
            <p:ph idx="1"/>
          </p:nvPr>
        </p:nvSpPr>
        <p:spPr>
          <a:xfrm>
            <a:off x="838200" y="2170443"/>
            <a:ext cx="10515600" cy="3614339"/>
          </a:xfrm>
        </p:spPr>
        <p:txBody>
          <a:bodyPr/>
          <a:lstStyle/>
          <a:p>
            <a:r>
              <a:rPr lang="sv-SE" sz="2400" dirty="0"/>
              <a:t>Vad tyckte du om detta pass?</a:t>
            </a:r>
          </a:p>
          <a:p>
            <a:r>
              <a:rPr lang="sv-SE" sz="2400" dirty="0"/>
              <a:t>Vad är ditt intryck </a:t>
            </a:r>
            <a:r>
              <a:rPr lang="sv-SE" sz="2400"/>
              <a:t>av höstens </a:t>
            </a:r>
            <a:r>
              <a:rPr lang="sv-SE" sz="2400" dirty="0"/>
              <a:t>Sunetdagar i sin helhet?</a:t>
            </a:r>
          </a:p>
          <a:p>
            <a:r>
              <a:rPr lang="sv-SE" sz="2400" dirty="0"/>
              <a:t>Har du någon annan åsikt du vill dela med dig av?</a:t>
            </a:r>
          </a:p>
          <a:p>
            <a:pPr marL="0" indent="0">
              <a:buNone/>
            </a:pPr>
            <a:endParaRPr lang="sv-SE" dirty="0"/>
          </a:p>
          <a:p>
            <a:pPr marL="0" indent="0">
              <a:buNone/>
            </a:pPr>
            <a:r>
              <a:rPr lang="sv-SE" sz="2000" b="1" dirty="0"/>
              <a:t>Vi skickar länken i chatten!</a:t>
            </a:r>
          </a:p>
          <a:p>
            <a:pPr marL="0" indent="0">
              <a:buNone/>
            </a:pPr>
            <a:r>
              <a:rPr lang="sv-SE" sz="2000" b="1" dirty="0" err="1">
                <a:solidFill>
                  <a:srgbClr val="E37426"/>
                </a:solidFill>
              </a:rPr>
              <a:t>https</a:t>
            </a:r>
            <a:r>
              <a:rPr lang="sv-SE" sz="2000" b="1" dirty="0">
                <a:solidFill>
                  <a:srgbClr val="E37426"/>
                </a:solidFill>
              </a:rPr>
              <a:t>://</a:t>
            </a:r>
            <a:r>
              <a:rPr lang="sv-SE" sz="2000" b="1" dirty="0" err="1">
                <a:solidFill>
                  <a:srgbClr val="E37426"/>
                </a:solidFill>
              </a:rPr>
              <a:t>sunet.artologik.net</a:t>
            </a:r>
            <a:r>
              <a:rPr lang="sv-SE" sz="2000" b="1" dirty="0">
                <a:solidFill>
                  <a:srgbClr val="E37426"/>
                </a:solidFill>
              </a:rPr>
              <a:t>/</a:t>
            </a:r>
            <a:r>
              <a:rPr lang="sv-SE" sz="2000" b="1" dirty="0" err="1">
                <a:solidFill>
                  <a:srgbClr val="E37426"/>
                </a:solidFill>
              </a:rPr>
              <a:t>sunet</a:t>
            </a:r>
            <a:r>
              <a:rPr lang="sv-SE" sz="2000" b="1" dirty="0">
                <a:solidFill>
                  <a:srgbClr val="E37426"/>
                </a:solidFill>
              </a:rPr>
              <a:t>/sunetdagarnaHT21</a:t>
            </a:r>
          </a:p>
        </p:txBody>
      </p:sp>
    </p:spTree>
    <p:extLst>
      <p:ext uri="{BB962C8B-B14F-4D97-AF65-F5344CB8AC3E}">
        <p14:creationId xmlns:p14="http://schemas.microsoft.com/office/powerpoint/2010/main" val="3332189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4821E656-2701-6C4F-A4A4-08B0F1E4B5AE}"/>
              </a:ext>
            </a:extLst>
          </p:cNvPr>
          <p:cNvSpPr>
            <a:spLocks noGrp="1"/>
          </p:cNvSpPr>
          <p:nvPr>
            <p:ph type="title"/>
          </p:nvPr>
        </p:nvSpPr>
        <p:spPr/>
        <p:txBody>
          <a:bodyPr>
            <a:normAutofit/>
          </a:bodyPr>
          <a:lstStyle/>
          <a:p>
            <a:r>
              <a:rPr lang="sv-SE" sz="3600" dirty="0"/>
              <a:t>WiFi6E är helt enkelt WiFi6 på 6GHz (nästan)</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6" name="Bildobjekt 5">
            <a:extLst>
              <a:ext uri="{FF2B5EF4-FFF2-40B4-BE49-F238E27FC236}">
                <a16:creationId xmlns:a16="http://schemas.microsoft.com/office/drawing/2014/main" id="{CCCCB952-174A-4F45-9ECE-5902CFDC4F24}"/>
              </a:ext>
            </a:extLst>
          </p:cNvPr>
          <p:cNvPicPr>
            <a:picLocks noChangeAspect="1"/>
          </p:cNvPicPr>
          <p:nvPr/>
        </p:nvPicPr>
        <p:blipFill>
          <a:blip r:embed="rId2"/>
          <a:stretch>
            <a:fillRect/>
          </a:stretch>
        </p:blipFill>
        <p:spPr>
          <a:xfrm>
            <a:off x="6079200" y="1905012"/>
            <a:ext cx="5923282" cy="3360323"/>
          </a:xfrm>
          <a:prstGeom prst="rect">
            <a:avLst/>
          </a:prstGeom>
        </p:spPr>
      </p:pic>
      <p:sp>
        <p:nvSpPr>
          <p:cNvPr id="7" name="textruta 6">
            <a:extLst>
              <a:ext uri="{FF2B5EF4-FFF2-40B4-BE49-F238E27FC236}">
                <a16:creationId xmlns:a16="http://schemas.microsoft.com/office/drawing/2014/main" id="{EF821D9A-9940-E745-AB6F-38A3FC81B04D}"/>
              </a:ext>
            </a:extLst>
          </p:cNvPr>
          <p:cNvSpPr txBox="1"/>
          <p:nvPr/>
        </p:nvSpPr>
        <p:spPr>
          <a:xfrm>
            <a:off x="838200" y="1690688"/>
            <a:ext cx="5170663" cy="4031873"/>
          </a:xfrm>
          <a:prstGeom prst="rect">
            <a:avLst/>
          </a:prstGeom>
          <a:noFill/>
        </p:spPr>
        <p:txBody>
          <a:bodyPr wrap="square" rtlCol="0">
            <a:spAutoFit/>
          </a:bodyPr>
          <a:lstStyle/>
          <a:p>
            <a:r>
              <a:rPr lang="sv-SE" sz="1600" dirty="0">
                <a:latin typeface="Proxima Nova Rg" panose="02000506030000020004" pitchFamily="2" charset="77"/>
              </a:rPr>
              <a:t>Från och med 1:a december är WiFi6E lagligt på UNII-5 bandet i Sverige.</a:t>
            </a:r>
          </a:p>
          <a:p>
            <a:endParaRPr lang="sv-SE" sz="1600" dirty="0">
              <a:latin typeface="Proxima Nova Rg" panose="02000506030000020004" pitchFamily="2" charset="77"/>
            </a:endParaRPr>
          </a:p>
          <a:p>
            <a:r>
              <a:rPr lang="sv-SE" sz="1600" dirty="0" err="1">
                <a:latin typeface="Proxima Nova Rg" panose="02000506030000020004" pitchFamily="2" charset="77"/>
              </a:rPr>
              <a:t>WiFi</a:t>
            </a:r>
            <a:r>
              <a:rPr lang="sv-SE" sz="1600" dirty="0">
                <a:latin typeface="Proxima Nova Rg" panose="02000506030000020004" pitchFamily="2" charset="77"/>
              </a:rPr>
              <a:t> på 6GHz är enbart för WiFi6E (tills WiFi7 kommer)</a:t>
            </a:r>
          </a:p>
          <a:p>
            <a:endParaRPr lang="sv-SE" sz="1600" dirty="0">
              <a:latin typeface="Proxima Nova Rg" panose="02000506030000020004" pitchFamily="2" charset="77"/>
            </a:endParaRPr>
          </a:p>
          <a:p>
            <a:r>
              <a:rPr lang="sv-SE" sz="1600" dirty="0">
                <a:latin typeface="Proxima Nova Rg" panose="02000506030000020004" pitchFamily="2" charset="77"/>
              </a:rPr>
              <a:t>Fördelar:</a:t>
            </a:r>
          </a:p>
          <a:p>
            <a:pPr marL="285750" indent="-285750">
              <a:buFont typeface="Arial" panose="020B0604020202020204" pitchFamily="34" charset="0"/>
              <a:buChar char="•"/>
            </a:pPr>
            <a:r>
              <a:rPr lang="sv-SE" sz="1600" dirty="0">
                <a:latin typeface="Proxima Nova Rg" panose="02000506030000020004" pitchFamily="2" charset="77"/>
              </a:rPr>
              <a:t>Inget </a:t>
            </a:r>
            <a:r>
              <a:rPr lang="sv-SE" sz="1600" dirty="0" err="1">
                <a:latin typeface="Proxima Nova Rg" panose="02000506030000020004" pitchFamily="2" charset="77"/>
              </a:rPr>
              <a:t>legacy</a:t>
            </a:r>
            <a:r>
              <a:rPr lang="sv-SE" sz="1600" dirty="0">
                <a:latin typeface="Proxima Nova Rg" panose="02000506030000020004" pitchFamily="2" charset="77"/>
              </a:rPr>
              <a:t>  (inget 802.11n/</a:t>
            </a:r>
            <a:r>
              <a:rPr lang="sv-SE" sz="1600" dirty="0" err="1">
                <a:latin typeface="Proxima Nova Rg" panose="02000506030000020004" pitchFamily="2" charset="77"/>
              </a:rPr>
              <a:t>ac</a:t>
            </a:r>
            <a:r>
              <a:rPr lang="sv-SE" sz="1600" dirty="0">
                <a:latin typeface="Proxima Nova Rg" panose="02000506030000020004" pitchFamily="2" charset="77"/>
              </a:rPr>
              <a:t>)</a:t>
            </a:r>
          </a:p>
          <a:p>
            <a:pPr marL="285750" indent="-285750">
              <a:buFont typeface="Arial" panose="020B0604020202020204" pitchFamily="34" charset="0"/>
              <a:buChar char="•"/>
            </a:pPr>
            <a:r>
              <a:rPr lang="sv-SE" sz="1600" dirty="0">
                <a:latin typeface="Proxima Nova Rg" panose="02000506030000020004" pitchFamily="2" charset="77"/>
              </a:rPr>
              <a:t>WiFi6 kräver WPA3 stöd </a:t>
            </a:r>
            <a:r>
              <a:rPr lang="sv-SE" sz="1600" dirty="0">
                <a:latin typeface="Proxima Nova Rg" panose="02000506030000020004" pitchFamily="2" charset="77"/>
                <a:sym typeface="Wingdings" pitchFamily="2" charset="2"/>
              </a:rPr>
              <a:t></a:t>
            </a:r>
          </a:p>
          <a:p>
            <a:pPr marL="285750" indent="-285750">
              <a:buFont typeface="Arial" panose="020B0604020202020204" pitchFamily="34" charset="0"/>
              <a:buChar char="•"/>
            </a:pPr>
            <a:r>
              <a:rPr lang="sv-SE" sz="1600" dirty="0">
                <a:latin typeface="Proxima Nova Rg" panose="02000506030000020004" pitchFamily="2" charset="77"/>
                <a:sym typeface="Wingdings" pitchFamily="2" charset="2"/>
              </a:rPr>
              <a:t>Inget strul med DFS som på 5GHz</a:t>
            </a:r>
          </a:p>
          <a:p>
            <a:pPr marL="285750" indent="-285750">
              <a:buFont typeface="Arial" panose="020B0604020202020204" pitchFamily="34" charset="0"/>
              <a:buChar char="•"/>
            </a:pPr>
            <a:r>
              <a:rPr lang="sv-SE" sz="1600" dirty="0">
                <a:latin typeface="Proxima Nova Rg" panose="02000506030000020004" pitchFamily="2" charset="77"/>
                <a:sym typeface="Wingdings" pitchFamily="2" charset="2"/>
              </a:rPr>
              <a:t>E.I.R.P per MHz istället för hela kanalbredd</a:t>
            </a:r>
          </a:p>
          <a:p>
            <a:pPr marL="285750" indent="-285750">
              <a:buFont typeface="Arial" panose="020B0604020202020204" pitchFamily="34" charset="0"/>
              <a:buChar char="•"/>
            </a:pPr>
            <a:r>
              <a:rPr lang="sv-SE" sz="1600" dirty="0">
                <a:latin typeface="Proxima Nova Rg" panose="02000506030000020004" pitchFamily="2" charset="77"/>
                <a:sym typeface="Wingdings" pitchFamily="2" charset="2"/>
              </a:rPr>
              <a:t>Och framför allt 24 nya kanaler att köra på </a:t>
            </a:r>
          </a:p>
          <a:p>
            <a:endParaRPr lang="sv-SE" sz="1600" dirty="0">
              <a:latin typeface="Proxima Nova Rg" panose="02000506030000020004" pitchFamily="2" charset="77"/>
              <a:sym typeface="Wingdings" pitchFamily="2" charset="2"/>
            </a:endParaRPr>
          </a:p>
          <a:p>
            <a:r>
              <a:rPr lang="sv-SE" sz="1600" dirty="0">
                <a:latin typeface="Proxima Nova Rg" panose="02000506030000020004" pitchFamily="2" charset="77"/>
                <a:sym typeface="Wingdings" pitchFamily="2" charset="2"/>
              </a:rPr>
              <a:t>”Nackdelar”</a:t>
            </a:r>
          </a:p>
          <a:p>
            <a:pPr marL="285750" indent="-285750">
              <a:buFont typeface="Arial" panose="020B0604020202020204" pitchFamily="34" charset="0"/>
              <a:buChar char="•"/>
            </a:pPr>
            <a:r>
              <a:rPr lang="sv-SE" sz="1600" dirty="0">
                <a:latin typeface="Proxima Nova Rg" panose="02000506030000020004" pitchFamily="2" charset="77"/>
                <a:sym typeface="Wingdings" pitchFamily="2" charset="2"/>
              </a:rPr>
              <a:t>Fortfarande få klienter som stödjer WiFi6E (Apple )</a:t>
            </a:r>
          </a:p>
          <a:p>
            <a:pPr marL="285750" indent="-285750">
              <a:buFont typeface="Arial" panose="020B0604020202020204" pitchFamily="34" charset="0"/>
              <a:buChar char="•"/>
            </a:pPr>
            <a:r>
              <a:rPr lang="sv-SE" sz="1600" dirty="0">
                <a:latin typeface="Proxima Nova Rg" panose="02000506030000020004" pitchFamily="2" charset="77"/>
                <a:sym typeface="Wingdings" pitchFamily="2" charset="2"/>
              </a:rPr>
              <a:t>”Bara” 24 kanaler istället för de 59 i USA</a:t>
            </a:r>
          </a:p>
          <a:p>
            <a:pPr marL="285750" indent="-285750">
              <a:buFont typeface="Arial" panose="020B0604020202020204" pitchFamily="34" charset="0"/>
              <a:buChar char="•"/>
            </a:pPr>
            <a:r>
              <a:rPr lang="sv-SE" sz="1600" dirty="0">
                <a:latin typeface="Proxima Nova Rg" panose="02000506030000020004" pitchFamily="2" charset="77"/>
                <a:sym typeface="Wingdings" pitchFamily="2" charset="2"/>
              </a:rPr>
              <a:t>Var finns </a:t>
            </a:r>
            <a:r>
              <a:rPr lang="sv-SE" sz="1600" dirty="0" err="1">
                <a:latin typeface="Proxima Nova Rg" panose="02000506030000020004" pitchFamily="2" charset="77"/>
                <a:sym typeface="Wingdings" pitchFamily="2" charset="2"/>
              </a:rPr>
              <a:t>WiFi</a:t>
            </a:r>
            <a:r>
              <a:rPr lang="sv-SE" sz="1600" dirty="0">
                <a:latin typeface="Proxima Nova Rg" panose="02000506030000020004" pitchFamily="2" charset="77"/>
                <a:sym typeface="Wingdings" pitchFamily="2" charset="2"/>
              </a:rPr>
              <a:t> verktygen?</a:t>
            </a:r>
            <a:endParaRPr lang="sv-SE" sz="1600" dirty="0">
              <a:latin typeface="Proxima Nova Rg" panose="02000506030000020004" pitchFamily="2" charset="77"/>
            </a:endParaRPr>
          </a:p>
        </p:txBody>
      </p:sp>
    </p:spTree>
    <p:extLst>
      <p:ext uri="{BB962C8B-B14F-4D97-AF65-F5344CB8AC3E}">
        <p14:creationId xmlns:p14="http://schemas.microsoft.com/office/powerpoint/2010/main" val="2473813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5" name="Bildobjekt 4">
            <a:extLst>
              <a:ext uri="{FF2B5EF4-FFF2-40B4-BE49-F238E27FC236}">
                <a16:creationId xmlns:a16="http://schemas.microsoft.com/office/drawing/2014/main" id="{0B481D63-0691-7442-90B9-A9D89CAF3F7B}"/>
              </a:ext>
            </a:extLst>
          </p:cNvPr>
          <p:cNvPicPr>
            <a:picLocks noChangeAspect="1"/>
          </p:cNvPicPr>
          <p:nvPr/>
        </p:nvPicPr>
        <p:blipFill>
          <a:blip r:embed="rId2"/>
          <a:stretch>
            <a:fillRect/>
          </a:stretch>
        </p:blipFill>
        <p:spPr>
          <a:xfrm>
            <a:off x="925513" y="105606"/>
            <a:ext cx="10340974" cy="5705758"/>
          </a:xfrm>
          <a:prstGeom prst="rect">
            <a:avLst/>
          </a:prstGeom>
        </p:spPr>
      </p:pic>
    </p:spTree>
    <p:extLst>
      <p:ext uri="{BB962C8B-B14F-4D97-AF65-F5344CB8AC3E}">
        <p14:creationId xmlns:p14="http://schemas.microsoft.com/office/powerpoint/2010/main" val="412380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7" name="Bildobjekt 6">
            <a:extLst>
              <a:ext uri="{FF2B5EF4-FFF2-40B4-BE49-F238E27FC236}">
                <a16:creationId xmlns:a16="http://schemas.microsoft.com/office/drawing/2014/main" id="{A79CD8E2-F175-D841-B485-742EE6A13F96}"/>
              </a:ext>
            </a:extLst>
          </p:cNvPr>
          <p:cNvPicPr>
            <a:picLocks noChangeAspect="1"/>
          </p:cNvPicPr>
          <p:nvPr/>
        </p:nvPicPr>
        <p:blipFill>
          <a:blip r:embed="rId2"/>
          <a:stretch>
            <a:fillRect/>
          </a:stretch>
        </p:blipFill>
        <p:spPr>
          <a:xfrm>
            <a:off x="618112" y="118538"/>
            <a:ext cx="10955775" cy="5672139"/>
          </a:xfrm>
          <a:prstGeom prst="rect">
            <a:avLst/>
          </a:prstGeom>
        </p:spPr>
      </p:pic>
    </p:spTree>
    <p:extLst>
      <p:ext uri="{BB962C8B-B14F-4D97-AF65-F5344CB8AC3E}">
        <p14:creationId xmlns:p14="http://schemas.microsoft.com/office/powerpoint/2010/main" val="2013742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5" name="Bildobjekt 4">
            <a:extLst>
              <a:ext uri="{FF2B5EF4-FFF2-40B4-BE49-F238E27FC236}">
                <a16:creationId xmlns:a16="http://schemas.microsoft.com/office/drawing/2014/main" id="{412BD59F-15AB-AF4C-9F5F-3A744A17DB1D}"/>
              </a:ext>
            </a:extLst>
          </p:cNvPr>
          <p:cNvPicPr>
            <a:picLocks noChangeAspect="1"/>
          </p:cNvPicPr>
          <p:nvPr/>
        </p:nvPicPr>
        <p:blipFill>
          <a:blip r:embed="rId2"/>
          <a:stretch>
            <a:fillRect/>
          </a:stretch>
        </p:blipFill>
        <p:spPr>
          <a:xfrm>
            <a:off x="1629569" y="454456"/>
            <a:ext cx="8932862" cy="4997681"/>
          </a:xfrm>
          <a:prstGeom prst="rect">
            <a:avLst/>
          </a:prstGeom>
        </p:spPr>
      </p:pic>
    </p:spTree>
    <p:extLst>
      <p:ext uri="{BB962C8B-B14F-4D97-AF65-F5344CB8AC3E}">
        <p14:creationId xmlns:p14="http://schemas.microsoft.com/office/powerpoint/2010/main" val="4254388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FDB3F8B-7D84-4B48-BB20-0E9EDAE95608}"/>
              </a:ext>
            </a:extLst>
          </p:cNvPr>
          <p:cNvSpPr>
            <a:spLocks noGrp="1"/>
          </p:cNvSpPr>
          <p:nvPr>
            <p:ph type="title"/>
          </p:nvPr>
        </p:nvSpPr>
        <p:spPr/>
        <p:txBody>
          <a:bodyPr/>
          <a:lstStyle/>
          <a:p>
            <a:r>
              <a:rPr lang="sv-SE" dirty="0"/>
              <a:t>Vad betyder då detta inom EU?</a:t>
            </a:r>
          </a:p>
        </p:txBody>
      </p:sp>
      <p:sp>
        <p:nvSpPr>
          <p:cNvPr id="6" name="Platshållare för innehåll 5">
            <a:extLst>
              <a:ext uri="{FF2B5EF4-FFF2-40B4-BE49-F238E27FC236}">
                <a16:creationId xmlns:a16="http://schemas.microsoft.com/office/drawing/2014/main" id="{8FC5AE69-239F-9948-AAA4-3F47DBAFFF54}"/>
              </a:ext>
            </a:extLst>
          </p:cNvPr>
          <p:cNvSpPr>
            <a:spLocks noGrp="1"/>
          </p:cNvSpPr>
          <p:nvPr>
            <p:ph idx="1"/>
          </p:nvPr>
        </p:nvSpPr>
        <p:spPr/>
        <p:txBody>
          <a:bodyPr>
            <a:normAutofit/>
          </a:bodyPr>
          <a:lstStyle/>
          <a:p>
            <a:r>
              <a:rPr lang="sv-SE" sz="2400" dirty="0"/>
              <a:t>VLP på hela godkända frekvensbandet  (inne och ut)</a:t>
            </a:r>
          </a:p>
          <a:p>
            <a:r>
              <a:rPr lang="sv-SE" sz="2400" dirty="0"/>
              <a:t>LPI  bara inne och bara inbyggda antenner</a:t>
            </a:r>
          </a:p>
          <a:p>
            <a:r>
              <a:rPr lang="sv-SE" sz="2400" dirty="0"/>
              <a:t>Standard Power kräver </a:t>
            </a:r>
            <a:r>
              <a:rPr lang="sv-SE" sz="2400" dirty="0" err="1"/>
              <a:t>sk</a:t>
            </a:r>
            <a:r>
              <a:rPr lang="sv-SE" sz="2400" dirty="0"/>
              <a:t> AFC och syns inte i horisonten inom EU även om i alla fall Tjeckien aviserat att de vill tillåta hela 6GHz-bandet och Standard Power</a:t>
            </a:r>
          </a:p>
        </p:txBody>
      </p:sp>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spTree>
    <p:extLst>
      <p:ext uri="{BB962C8B-B14F-4D97-AF65-F5344CB8AC3E}">
        <p14:creationId xmlns:p14="http://schemas.microsoft.com/office/powerpoint/2010/main" val="3083367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ECBF5005-4EB4-FC44-9D53-7E88F4F8A9C6}"/>
              </a:ext>
            </a:extLst>
          </p:cNvPr>
          <p:cNvSpPr>
            <a:spLocks noGrp="1"/>
          </p:cNvSpPr>
          <p:nvPr>
            <p:ph type="body" sz="quarter" idx="10"/>
          </p:nvPr>
        </p:nvSpPr>
        <p:spPr/>
        <p:txBody>
          <a:bodyPr/>
          <a:lstStyle/>
          <a:p>
            <a:r>
              <a:rPr lang="sv-SE" dirty="0"/>
              <a:t>SUNETDAGARNA hösten 2021</a:t>
            </a:r>
          </a:p>
        </p:txBody>
      </p:sp>
      <p:pic>
        <p:nvPicPr>
          <p:cNvPr id="7" name="Bildobjekt 6">
            <a:extLst>
              <a:ext uri="{FF2B5EF4-FFF2-40B4-BE49-F238E27FC236}">
                <a16:creationId xmlns:a16="http://schemas.microsoft.com/office/drawing/2014/main" id="{7186B20C-7699-7942-99F0-33D4E29614E6}"/>
              </a:ext>
            </a:extLst>
          </p:cNvPr>
          <p:cNvPicPr>
            <a:picLocks noChangeAspect="1"/>
          </p:cNvPicPr>
          <p:nvPr/>
        </p:nvPicPr>
        <p:blipFill>
          <a:blip r:embed="rId2"/>
          <a:stretch>
            <a:fillRect/>
          </a:stretch>
        </p:blipFill>
        <p:spPr>
          <a:xfrm>
            <a:off x="1028700" y="116906"/>
            <a:ext cx="10134599" cy="5668957"/>
          </a:xfrm>
          <a:prstGeom prst="rect">
            <a:avLst/>
          </a:prstGeom>
        </p:spPr>
      </p:pic>
    </p:spTree>
    <p:extLst>
      <p:ext uri="{BB962C8B-B14F-4D97-AF65-F5344CB8AC3E}">
        <p14:creationId xmlns:p14="http://schemas.microsoft.com/office/powerpoint/2010/main" val="3664169443"/>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1" id="{84E171A1-3783-FA4A-9298-FB76F9D0AB92}" vid="{6A6E219F-8697-9A4B-8A4D-5BFB8514562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Office-tema</Template>
  <TotalTime>2520</TotalTime>
  <Words>1535</Words>
  <Application>Microsoft Macintosh PowerPoint</Application>
  <PresentationFormat>Widescreen</PresentationFormat>
  <Paragraphs>164</Paragraphs>
  <Slides>31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Proxima Nova Rg</vt:lpstr>
      <vt:lpstr>Calibri</vt:lpstr>
      <vt:lpstr>Arial</vt:lpstr>
      <vt:lpstr>Akkurat-Mono</vt:lpstr>
      <vt:lpstr>Office-tema</vt:lpstr>
      <vt:lpstr>PowerPoint Presentation</vt:lpstr>
      <vt:lpstr>WiFi6E? You bet!  Zen and the art of eduroam och senaste om OpenRoaming samt geteduroam.</vt:lpstr>
      <vt:lpstr>På menyn: </vt:lpstr>
      <vt:lpstr>WiFi6E är helt enkelt WiFi6 på 6GHz (nästan)</vt:lpstr>
      <vt:lpstr>PowerPoint Presentation</vt:lpstr>
      <vt:lpstr>PowerPoint Presentation</vt:lpstr>
      <vt:lpstr>PowerPoint Presentation</vt:lpstr>
      <vt:lpstr>Vad betyder då detta inom EU?</vt:lpstr>
      <vt:lpstr>PowerPoint Presentation</vt:lpstr>
      <vt:lpstr>PowerPoint Presentation</vt:lpstr>
      <vt:lpstr>PowerPoint Presentation</vt:lpstr>
      <vt:lpstr>PowerPoint Presentation</vt:lpstr>
      <vt:lpstr>PowerPoint Presentation</vt:lpstr>
      <vt:lpstr>Frågan om mGig och 60W PoE</vt:lpstr>
      <vt:lpstr>Ja, men behöver jag WiFi6E då??</vt:lpstr>
      <vt:lpstr>Spektrumproblematiken (Bara UNII-5 i EU??) </vt:lpstr>
      <vt:lpstr>Andra frågor runt WiFi6E?</vt:lpstr>
      <vt:lpstr>…och nu över till eduroamrelaterat men först minns vi en fallen vän och ledare.</vt:lpstr>
      <vt:lpstr>CAT finns och fungerar men har brister</vt:lpstr>
      <vt:lpstr>geteduroam, a new hope….</vt:lpstr>
      <vt:lpstr>Status geteduroam i SUNET</vt:lpstr>
      <vt:lpstr>Hur vill vi att geteduroam ska fungera?</vt:lpstr>
      <vt:lpstr>Votering begärd, votering utföres.</vt:lpstr>
      <vt:lpstr>En galen idé: geteduroam för gäster.. Guesturoam?</vt:lpstr>
      <vt:lpstr>Sorgebarnet meta2.eduroam.se</vt:lpstr>
      <vt:lpstr>Radius-Servercertifikat  (publikt vs privat)</vt:lpstr>
      <vt:lpstr>Openroaming  (vad sker?)</vt:lpstr>
      <vt:lpstr>Viktig om Openroaming</vt:lpstr>
      <vt:lpstr>Lite länkar och referensläsning</vt:lpstr>
      <vt:lpstr>PowerPoint Presentation</vt:lpstr>
      <vt:lpstr>Ge oss feedback!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Anders Nilsson</dc:creator>
  <cp:lastModifiedBy>Frida Richter</cp:lastModifiedBy>
  <cp:revision>11</cp:revision>
  <cp:lastPrinted>2021-10-18T21:22:30Z</cp:lastPrinted>
  <dcterms:created xsi:type="dcterms:W3CDTF">2021-10-17T08:05:15Z</dcterms:created>
  <dcterms:modified xsi:type="dcterms:W3CDTF">2021-10-19T07:57:57Z</dcterms:modified>
</cp:coreProperties>
</file>